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8" r:id="rId4"/>
    <p:sldId id="259" r:id="rId5"/>
    <p:sldId id="260" r:id="rId6"/>
    <p:sldId id="261" r:id="rId7"/>
    <p:sldId id="262" r:id="rId8"/>
    <p:sldId id="263" r:id="rId9"/>
    <p:sldId id="264" r:id="rId10"/>
    <p:sldId id="265" r:id="rId11"/>
    <p:sldId id="277" r:id="rId12"/>
    <p:sldId id="278" r:id="rId13"/>
    <p:sldId id="288" r:id="rId14"/>
    <p:sldId id="279" r:id="rId15"/>
    <p:sldId id="280" r:id="rId16"/>
    <p:sldId id="281" r:id="rId17"/>
    <p:sldId id="282" r:id="rId18"/>
    <p:sldId id="283" r:id="rId19"/>
    <p:sldId id="286" r:id="rId20"/>
    <p:sldId id="287" r:id="rId21"/>
    <p:sldId id="284" r:id="rId22"/>
    <p:sldId id="285" r:id="rId23"/>
    <p:sldId id="275" r:id="rId24"/>
    <p:sldId id="276"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50" d="100"/>
          <a:sy n="50" d="100"/>
        </p:scale>
        <p:origin x="-588"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5" y="1346947"/>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5"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5"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5"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2"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3"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8/29/2017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4"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8/29/2017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1"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5"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593668" y="6272785"/>
            <a:ext cx="2644309" cy="365125"/>
          </a:xfrm>
        </p:spPr>
        <p:txBody>
          <a:bodyPr/>
          <a:lstStyle/>
          <a:p>
            <a:fld id="{C6F822A4-8DA6-4447-9B1F-C5DB58435268}" type="datetimeFigureOut">
              <a:rPr lang="en-US" dirty="0"/>
              <a:t>8/29/2017</a:t>
            </a:fld>
            <a:endParaRPr lang="en-US" dirty="0"/>
          </a:p>
        </p:txBody>
      </p:sp>
      <p:sp>
        <p:nvSpPr>
          <p:cNvPr id="5" name="Footer Placeholder 4"/>
          <p:cNvSpPr>
            <a:spLocks noGrp="1"/>
          </p:cNvSpPr>
          <p:nvPr>
            <p:ph type="ftr" sz="quarter" idx="11"/>
          </p:nvPr>
        </p:nvSpPr>
        <p:spPr>
          <a:xfrm>
            <a:off x="2182708" y="6272785"/>
            <a:ext cx="6327648" cy="365125"/>
          </a:xfrm>
        </p:spPr>
        <p:txBody>
          <a:bodyPr/>
          <a:lstStyle/>
          <a:p>
            <a:endParaRPr lang="en-US" dirty="0"/>
          </a:p>
        </p:txBody>
      </p:sp>
      <p:grpSp>
        <p:nvGrpSpPr>
          <p:cNvPr id="8" name="Group 7"/>
          <p:cNvGrpSpPr/>
          <p:nvPr/>
        </p:nvGrpSpPr>
        <p:grpSpPr>
          <a:xfrm>
            <a:off x="897400" y="2325848"/>
            <a:ext cx="1080905"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1" y="2506133"/>
            <a:ext cx="1188299"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9"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8/29/2017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9"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8/29/2017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8/29/2017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8/29/2017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1"/>
            <a:ext cx="3888260"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2"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2"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2"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8/29/2017</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1"/>
            <a:ext cx="3888260"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2"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2"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8/29/2017</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8/29/2017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8/29/2017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9"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9" y="2121408"/>
            <a:ext cx="10058400" cy="40507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6" y="6272785"/>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8/29/2017</a:t>
            </a:fld>
            <a:endParaRPr lang="en-US" dirty="0"/>
          </a:p>
        </p:txBody>
      </p:sp>
      <p:sp>
        <p:nvSpPr>
          <p:cNvPr id="5" name="Footer Placeholder 4"/>
          <p:cNvSpPr>
            <a:spLocks noGrp="1"/>
          </p:cNvSpPr>
          <p:nvPr>
            <p:ph type="ftr" sz="quarter" idx="3"/>
          </p:nvPr>
        </p:nvSpPr>
        <p:spPr>
          <a:xfrm>
            <a:off x="1088137" y="6272785"/>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30" y="6272785"/>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sz="4500" dirty="0" err="1"/>
              <a:t>Sistem</a:t>
            </a:r>
            <a:r>
              <a:rPr lang="en-US" sz="4500" dirty="0"/>
              <a:t> </a:t>
            </a:r>
            <a:r>
              <a:rPr lang="en-US" sz="4500" dirty="0" err="1"/>
              <a:t>informasi</a:t>
            </a:r>
            <a:r>
              <a:rPr lang="en-US" sz="4500" dirty="0"/>
              <a:t> </a:t>
            </a:r>
            <a:r>
              <a:rPr lang="en-US" sz="4500" dirty="0" err="1" smtClean="0"/>
              <a:t>pengelolaan</a:t>
            </a:r>
            <a:r>
              <a:rPr lang="en-US" sz="4500" dirty="0" smtClean="0"/>
              <a:t> </a:t>
            </a:r>
            <a:r>
              <a:rPr lang="id-ID" sz="4500" dirty="0" smtClean="0"/>
              <a:t>data bahan baku dan data penjualan produk berbasis </a:t>
            </a:r>
            <a:r>
              <a:rPr lang="id-ID" sz="4500" i="1" dirty="0" smtClean="0"/>
              <a:t>web</a:t>
            </a:r>
            <a:r>
              <a:rPr lang="id-ID" sz="4500" dirty="0" smtClean="0"/>
              <a:t> pada ud. Pandawa mie</a:t>
            </a:r>
            <a:endParaRPr lang="en-US" sz="4500" dirty="0"/>
          </a:p>
        </p:txBody>
      </p:sp>
      <p:sp>
        <p:nvSpPr>
          <p:cNvPr id="3" name="Subtitle 2"/>
          <p:cNvSpPr>
            <a:spLocks noGrp="1"/>
          </p:cNvSpPr>
          <p:nvPr>
            <p:ph type="subTitle" idx="1"/>
          </p:nvPr>
        </p:nvSpPr>
        <p:spPr/>
        <p:txBody>
          <a:bodyPr/>
          <a:lstStyle/>
          <a:p>
            <a:r>
              <a:rPr lang="id-ID" dirty="0" smtClean="0"/>
              <a:t>Muamar Fadli</a:t>
            </a:r>
            <a:endParaRPr lang="en-US" dirty="0"/>
          </a:p>
          <a:p>
            <a:r>
              <a:rPr lang="en-US" dirty="0"/>
              <a:t>	</a:t>
            </a:r>
            <a:r>
              <a:rPr lang="en-US" dirty="0" smtClean="0"/>
              <a:t>11120</a:t>
            </a:r>
            <a:r>
              <a:rPr lang="id-ID" dirty="0" smtClean="0"/>
              <a:t>935</a:t>
            </a:r>
            <a:endParaRPr lang="en-US" dirty="0"/>
          </a:p>
        </p:txBody>
      </p:sp>
    </p:spTree>
    <p:extLst>
      <p:ext uri="{BB962C8B-B14F-4D97-AF65-F5344CB8AC3E}">
        <p14:creationId xmlns:p14="http://schemas.microsoft.com/office/powerpoint/2010/main" val="28656071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500" dirty="0" err="1"/>
              <a:t>Latar</a:t>
            </a:r>
            <a:r>
              <a:rPr lang="en-US" sz="4500" dirty="0"/>
              <a:t> </a:t>
            </a:r>
            <a:r>
              <a:rPr lang="en-US" sz="4500" dirty="0" err="1"/>
              <a:t>belakang</a:t>
            </a:r>
            <a:r>
              <a:rPr lang="en-US" sz="4500" dirty="0"/>
              <a:t> </a:t>
            </a:r>
            <a:r>
              <a:rPr lang="en-US" sz="4500" dirty="0" err="1"/>
              <a:t>masalah</a:t>
            </a:r>
            <a:endParaRPr lang="en-US" sz="4500" dirty="0"/>
          </a:p>
        </p:txBody>
      </p:sp>
      <p:sp>
        <p:nvSpPr>
          <p:cNvPr id="3" name="Content Placeholder 2"/>
          <p:cNvSpPr>
            <a:spLocks noGrp="1"/>
          </p:cNvSpPr>
          <p:nvPr>
            <p:ph idx="1"/>
          </p:nvPr>
        </p:nvSpPr>
        <p:spPr/>
        <p:txBody>
          <a:bodyPr/>
          <a:lstStyle/>
          <a:p>
            <a:pPr marL="0" indent="0">
              <a:buNone/>
            </a:pPr>
            <a:endParaRPr lang="en-US" dirty="0"/>
          </a:p>
          <a:p>
            <a:pPr algn="just"/>
            <a:r>
              <a:rPr lang="id-ID" dirty="0"/>
              <a:t>Dalam kondisi informasi pengelolaan </a:t>
            </a:r>
            <a:r>
              <a:rPr lang="en-US" dirty="0"/>
              <a:t>data </a:t>
            </a:r>
            <a:r>
              <a:rPr lang="id-ID" dirty="0"/>
              <a:t>saat ini kurang maksimal dalam pengelolaan data bahan baku dan data </a:t>
            </a:r>
            <a:r>
              <a:rPr lang="en-US" dirty="0" err="1"/>
              <a:t>penjualan</a:t>
            </a:r>
            <a:r>
              <a:rPr lang="en-US" dirty="0"/>
              <a:t> </a:t>
            </a:r>
            <a:r>
              <a:rPr lang="id-ID" dirty="0"/>
              <a:t>produk di UD. Pandawa Mie. Sulitnya mencari data dikarenakan sistem pengelolaan data bahan baku dan data penjualan produk yang terdapat pada UD. Pandawa Mie masih berupa dokumen </a:t>
            </a:r>
            <a:r>
              <a:rPr lang="id-ID" dirty="0" smtClean="0"/>
              <a:t>sederhana. Untuk </a:t>
            </a:r>
            <a:r>
              <a:rPr lang="id-ID" dirty="0"/>
              <a:t>mempermudah dalam menangani tentang pengelolaan data bahan baku dan data penjualan produk di UD. Pandawa Mie, dibutuhkan suatu sistem yang cepat, tepat dan akurat yang dapat berguna bagi usaha dagang untuk mengetahui data dan informasi pengelolaan data bahan baku dan data penjualan produk yang ada di dalam lingkungan UD. Pandawa Mie</a:t>
            </a:r>
            <a:r>
              <a:rPr lang="en-US" dirty="0" smtClean="0"/>
              <a:t>.</a:t>
            </a:r>
            <a:endParaRPr lang="en-US" dirty="0"/>
          </a:p>
        </p:txBody>
      </p:sp>
    </p:spTree>
    <p:extLst>
      <p:ext uri="{BB962C8B-B14F-4D97-AF65-F5344CB8AC3E}">
        <p14:creationId xmlns:p14="http://schemas.microsoft.com/office/powerpoint/2010/main" val="1124430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Identifikasi</a:t>
            </a:r>
            <a:r>
              <a:rPr lang="en-US" dirty="0"/>
              <a:t> </a:t>
            </a:r>
            <a:r>
              <a:rPr lang="en-US" dirty="0" err="1"/>
              <a:t>masalah</a:t>
            </a:r>
            <a:endParaRPr lang="en-US" dirty="0"/>
          </a:p>
        </p:txBody>
      </p:sp>
      <p:sp>
        <p:nvSpPr>
          <p:cNvPr id="3" name="Content Placeholder 2"/>
          <p:cNvSpPr>
            <a:spLocks noGrp="1"/>
          </p:cNvSpPr>
          <p:nvPr>
            <p:ph idx="1"/>
          </p:nvPr>
        </p:nvSpPr>
        <p:spPr/>
        <p:txBody>
          <a:bodyPr/>
          <a:lstStyle/>
          <a:p>
            <a:pPr lvl="0"/>
            <a:r>
              <a:rPr lang="id-ID" dirty="0"/>
              <a:t>Kurang efektif dalam pencarian pengelolaan data bahan baku dan data penjualan produk di UD. Pandawa Mie sehingga memerlukan waktu yang lama</a:t>
            </a:r>
            <a:r>
              <a:rPr lang="id-ID" dirty="0" smtClean="0"/>
              <a:t>.</a:t>
            </a:r>
          </a:p>
          <a:p>
            <a:pPr marL="0" lvl="0" indent="0">
              <a:buNone/>
            </a:pPr>
            <a:endParaRPr lang="id-ID" dirty="0"/>
          </a:p>
          <a:p>
            <a:pPr lvl="0"/>
            <a:r>
              <a:rPr lang="id-ID" dirty="0"/>
              <a:t>Informasi pengelolaan data bahan baku dan data penjualan produk pada UD. Pandawa Mie masih berupa dokumen sederhana</a:t>
            </a:r>
            <a:r>
              <a:rPr lang="id-ID" dirty="0" smtClean="0"/>
              <a:t>.</a:t>
            </a:r>
          </a:p>
          <a:p>
            <a:pPr marL="0" lvl="0" indent="0">
              <a:buNone/>
            </a:pPr>
            <a:endParaRPr lang="id-ID" dirty="0"/>
          </a:p>
          <a:p>
            <a:r>
              <a:rPr lang="id-ID" dirty="0"/>
              <a:t>Kurang efesien dalam mencari informasi tentang pengelolaan data bahan baku dan data penjualan produk sehingga usaha yang dilakukan kurang tepat dan tidak sesuai yang dikehendaki.</a:t>
            </a:r>
            <a:endParaRPr lang="en-US" dirty="0"/>
          </a:p>
          <a:p>
            <a:endParaRPr lang="en-US" dirty="0"/>
          </a:p>
        </p:txBody>
      </p:sp>
    </p:spTree>
    <p:extLst>
      <p:ext uri="{BB962C8B-B14F-4D97-AF65-F5344CB8AC3E}">
        <p14:creationId xmlns:p14="http://schemas.microsoft.com/office/powerpoint/2010/main" val="20558338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Perumusan</a:t>
            </a:r>
            <a:r>
              <a:rPr lang="en-US" dirty="0"/>
              <a:t> </a:t>
            </a:r>
            <a:r>
              <a:rPr lang="en-US" dirty="0" err="1"/>
              <a:t>masalah</a:t>
            </a:r>
            <a:endParaRPr lang="en-US" dirty="0"/>
          </a:p>
        </p:txBody>
      </p:sp>
      <p:sp>
        <p:nvSpPr>
          <p:cNvPr id="3" name="Content Placeholder 2"/>
          <p:cNvSpPr>
            <a:spLocks noGrp="1"/>
          </p:cNvSpPr>
          <p:nvPr>
            <p:ph idx="1"/>
          </p:nvPr>
        </p:nvSpPr>
        <p:spPr/>
        <p:txBody>
          <a:bodyPr/>
          <a:lstStyle/>
          <a:p>
            <a:pPr lvl="0"/>
            <a:r>
              <a:rPr lang="id-ID" dirty="0"/>
              <a:t>Bagaimana mengelola data cepat, tepat dan akurat untuk UD. Pandawa Mie</a:t>
            </a:r>
            <a:r>
              <a:rPr lang="id-ID" dirty="0" smtClean="0"/>
              <a:t>?</a:t>
            </a:r>
          </a:p>
          <a:p>
            <a:pPr marL="0" lvl="0" indent="0">
              <a:buNone/>
            </a:pPr>
            <a:endParaRPr lang="id-ID" dirty="0"/>
          </a:p>
          <a:p>
            <a:pPr lvl="0"/>
            <a:r>
              <a:rPr lang="id-ID" dirty="0"/>
              <a:t>Bagaimana membuat laporan pengelolaan data bahn baku dan data penjualan produk yang terjadi terkomputerisasi</a:t>
            </a:r>
            <a:r>
              <a:rPr lang="id-ID" dirty="0" smtClean="0"/>
              <a:t>?</a:t>
            </a:r>
          </a:p>
          <a:p>
            <a:pPr marL="0" lvl="0" indent="0">
              <a:buNone/>
            </a:pPr>
            <a:endParaRPr lang="id-ID" dirty="0"/>
          </a:p>
          <a:p>
            <a:pPr lvl="0"/>
            <a:r>
              <a:rPr lang="id-ID" dirty="0"/>
              <a:t>Bagaimana dampak yang ditimbulkan oleh sistem informasi pengelolaan data bahan baku dan data penjualan produk pada UD. Pandawa Mie saat ini?</a:t>
            </a:r>
          </a:p>
          <a:p>
            <a:endParaRPr lang="en-US" dirty="0"/>
          </a:p>
        </p:txBody>
      </p:sp>
    </p:spTree>
    <p:extLst>
      <p:ext uri="{BB962C8B-B14F-4D97-AF65-F5344CB8AC3E}">
        <p14:creationId xmlns:p14="http://schemas.microsoft.com/office/powerpoint/2010/main" val="33701878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Ruang</a:t>
            </a:r>
            <a:r>
              <a:rPr lang="en-US" dirty="0"/>
              <a:t> </a:t>
            </a:r>
            <a:r>
              <a:rPr lang="en-US" dirty="0" err="1"/>
              <a:t>lingkup</a:t>
            </a:r>
            <a:endParaRPr lang="en-US" dirty="0"/>
          </a:p>
        </p:txBody>
      </p:sp>
      <p:sp>
        <p:nvSpPr>
          <p:cNvPr id="3" name="Content Placeholder 2"/>
          <p:cNvSpPr>
            <a:spLocks noGrp="1"/>
          </p:cNvSpPr>
          <p:nvPr>
            <p:ph idx="1"/>
          </p:nvPr>
        </p:nvSpPr>
        <p:spPr/>
        <p:txBody>
          <a:bodyPr/>
          <a:lstStyle/>
          <a:p>
            <a:pPr algn="just"/>
            <a:r>
              <a:rPr lang="id-ID" dirty="0"/>
              <a:t>Berdasarkan masalah yang di hadapi yaitu sistem pengelolaan data bahan baku dan data penjualan mie pada UD. Pandawa Mie, dalam skripsi ini penulis hanya mencakup pada tahap </a:t>
            </a:r>
            <a:r>
              <a:rPr lang="en-US" dirty="0" err="1"/>
              <a:t>pengelolaan</a:t>
            </a:r>
            <a:r>
              <a:rPr lang="id-ID" dirty="0"/>
              <a:t> data bahan baku, pengelolaan</a:t>
            </a:r>
            <a:r>
              <a:rPr lang="en-US" dirty="0"/>
              <a:t> </a:t>
            </a:r>
            <a:r>
              <a:rPr lang="en-US" dirty="0" err="1"/>
              <a:t>bahan</a:t>
            </a:r>
            <a:r>
              <a:rPr lang="en-US" dirty="0"/>
              <a:t> </a:t>
            </a:r>
            <a:r>
              <a:rPr lang="en-US" dirty="0" err="1"/>
              <a:t>baku</a:t>
            </a:r>
            <a:r>
              <a:rPr lang="en-US" dirty="0"/>
              <a:t> </a:t>
            </a:r>
            <a:r>
              <a:rPr lang="en-US" dirty="0" err="1"/>
              <a:t>masuk</a:t>
            </a:r>
            <a:r>
              <a:rPr lang="en-US" dirty="0"/>
              <a:t>, </a:t>
            </a:r>
            <a:r>
              <a:rPr lang="en-US" dirty="0" err="1"/>
              <a:t>pengelolaan</a:t>
            </a:r>
            <a:r>
              <a:rPr lang="en-US" dirty="0"/>
              <a:t> </a:t>
            </a:r>
            <a:r>
              <a:rPr lang="en-US" dirty="0" err="1"/>
              <a:t>bahan</a:t>
            </a:r>
            <a:r>
              <a:rPr lang="en-US" dirty="0"/>
              <a:t> </a:t>
            </a:r>
            <a:r>
              <a:rPr lang="en-US" dirty="0" err="1"/>
              <a:t>baku</a:t>
            </a:r>
            <a:r>
              <a:rPr lang="en-US" dirty="0"/>
              <a:t> </a:t>
            </a:r>
            <a:r>
              <a:rPr lang="en-US" dirty="0" err="1"/>
              <a:t>keluar</a:t>
            </a:r>
            <a:r>
              <a:rPr lang="en-US" dirty="0"/>
              <a:t>, </a:t>
            </a:r>
            <a:r>
              <a:rPr lang="en-US" dirty="0" err="1"/>
              <a:t>pengelolaan</a:t>
            </a:r>
            <a:r>
              <a:rPr lang="en-US" dirty="0"/>
              <a:t> data sales,</a:t>
            </a:r>
            <a:r>
              <a:rPr lang="id-ID" dirty="0"/>
              <a:t> pengelolaan data satuan,</a:t>
            </a:r>
            <a:r>
              <a:rPr lang="en-US" dirty="0"/>
              <a:t> </a:t>
            </a:r>
            <a:r>
              <a:rPr lang="en-US" dirty="0" err="1"/>
              <a:t>pengelolaan</a:t>
            </a:r>
            <a:r>
              <a:rPr lang="en-US" dirty="0"/>
              <a:t> </a:t>
            </a:r>
            <a:r>
              <a:rPr lang="id-ID" dirty="0"/>
              <a:t> data </a:t>
            </a:r>
            <a:r>
              <a:rPr lang="en-US" dirty="0" err="1"/>
              <a:t>produk</a:t>
            </a:r>
            <a:r>
              <a:rPr lang="en-US" dirty="0"/>
              <a:t>,</a:t>
            </a:r>
            <a:r>
              <a:rPr lang="id-ID" dirty="0"/>
              <a:t> pengelolaan produk masuk,</a:t>
            </a:r>
            <a:r>
              <a:rPr lang="en-US" dirty="0"/>
              <a:t> </a:t>
            </a:r>
            <a:r>
              <a:rPr lang="en-US" dirty="0" err="1"/>
              <a:t>pengelolaan</a:t>
            </a:r>
            <a:r>
              <a:rPr lang="en-US" dirty="0"/>
              <a:t> </a:t>
            </a:r>
            <a:r>
              <a:rPr lang="id-ID" dirty="0"/>
              <a:t>data </a:t>
            </a:r>
            <a:r>
              <a:rPr lang="en-US" dirty="0" err="1"/>
              <a:t>penjualan</a:t>
            </a:r>
            <a:r>
              <a:rPr lang="id-ID" dirty="0"/>
              <a:t>, pengelolaan data kasbon dan pengelolaan data laporan </a:t>
            </a:r>
            <a:r>
              <a:rPr lang="en-US" dirty="0"/>
              <a:t>yang </a:t>
            </a:r>
            <a:r>
              <a:rPr lang="en-US" dirty="0" err="1"/>
              <a:t>dilakukan</a:t>
            </a:r>
            <a:r>
              <a:rPr lang="en-US" dirty="0"/>
              <a:t> </a:t>
            </a:r>
            <a:r>
              <a:rPr lang="en-US" dirty="0" err="1"/>
              <a:t>oleh</a:t>
            </a:r>
            <a:r>
              <a:rPr lang="en-US" dirty="0"/>
              <a:t> admin.</a:t>
            </a:r>
          </a:p>
        </p:txBody>
      </p:sp>
    </p:spTree>
    <p:extLst>
      <p:ext uri="{BB962C8B-B14F-4D97-AF65-F5344CB8AC3E}">
        <p14:creationId xmlns:p14="http://schemas.microsoft.com/office/powerpoint/2010/main" val="23119730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263" y="484632"/>
            <a:ext cx="5281863" cy="1609344"/>
          </a:xfrm>
        </p:spPr>
        <p:txBody>
          <a:bodyPr/>
          <a:lstStyle/>
          <a:p>
            <a:r>
              <a:rPr lang="en-US" dirty="0"/>
              <a:t>Proses </a:t>
            </a:r>
            <a:r>
              <a:rPr lang="en-US" dirty="0" err="1"/>
              <a:t>bisnis</a:t>
            </a:r>
            <a:r>
              <a:rPr lang="en-US" dirty="0"/>
              <a:t> </a:t>
            </a:r>
            <a:r>
              <a:rPr lang="en-US" dirty="0" err="1"/>
              <a:t>sistem</a:t>
            </a:r>
            <a:r>
              <a:rPr lang="en-US" dirty="0"/>
              <a:t> </a:t>
            </a:r>
            <a:r>
              <a:rPr lang="en-US" dirty="0" err="1"/>
              <a:t>Berjalan</a:t>
            </a:r>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5594684" y="0"/>
            <a:ext cx="6509086" cy="6858000"/>
          </a:xfrm>
          <a:prstGeom prst="rect">
            <a:avLst/>
          </a:prstGeom>
          <a:noFill/>
          <a:ln>
            <a:noFill/>
          </a:ln>
        </p:spPr>
      </p:pic>
    </p:spTree>
    <p:extLst>
      <p:ext uri="{BB962C8B-B14F-4D97-AF65-F5344CB8AC3E}">
        <p14:creationId xmlns:p14="http://schemas.microsoft.com/office/powerpoint/2010/main" val="8533985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1999" cy="854242"/>
          </a:xfrm>
        </p:spPr>
        <p:txBody>
          <a:bodyPr>
            <a:normAutofit/>
          </a:bodyPr>
          <a:lstStyle/>
          <a:p>
            <a:pPr algn="ctr"/>
            <a:r>
              <a:rPr lang="en-US" dirty="0"/>
              <a:t>Use case diagram admin</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141622" y="770021"/>
            <a:ext cx="8001000" cy="6087979"/>
          </a:xfrm>
          <a:prstGeom prst="rect">
            <a:avLst/>
          </a:prstGeom>
          <a:noFill/>
          <a:ln>
            <a:noFill/>
          </a:ln>
        </p:spPr>
      </p:pic>
    </p:spTree>
    <p:extLst>
      <p:ext uri="{BB962C8B-B14F-4D97-AF65-F5344CB8AC3E}">
        <p14:creationId xmlns:p14="http://schemas.microsoft.com/office/powerpoint/2010/main" val="41044832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0"/>
            <a:ext cx="12192000" cy="774325"/>
          </a:xfrm>
        </p:spPr>
        <p:txBody>
          <a:bodyPr>
            <a:normAutofit fontScale="90000"/>
          </a:bodyPr>
          <a:lstStyle/>
          <a:p>
            <a:pPr algn="ctr"/>
            <a:r>
              <a:rPr lang="en-US" dirty="0"/>
              <a:t>Use case diagram </a:t>
            </a:r>
            <a:r>
              <a:rPr lang="id-ID" dirty="0" smtClean="0"/>
              <a:t>Super Admin</a:t>
            </a:r>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105526" y="685801"/>
            <a:ext cx="8145379" cy="6172200"/>
          </a:xfrm>
          <a:prstGeom prst="rect">
            <a:avLst/>
          </a:prstGeom>
          <a:noFill/>
          <a:ln>
            <a:noFill/>
          </a:ln>
        </p:spPr>
      </p:pic>
    </p:spTree>
    <p:extLst>
      <p:ext uri="{BB962C8B-B14F-4D97-AF65-F5344CB8AC3E}">
        <p14:creationId xmlns:p14="http://schemas.microsoft.com/office/powerpoint/2010/main" val="22781010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0" y="1"/>
            <a:ext cx="12192000" cy="902368"/>
          </a:xfrm>
        </p:spPr>
        <p:txBody>
          <a:bodyPr>
            <a:normAutofit/>
          </a:bodyPr>
          <a:lstStyle/>
          <a:p>
            <a:pPr algn="ctr"/>
            <a:r>
              <a:rPr lang="en-US" dirty="0"/>
              <a:t>Activity diagram admin</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757487" y="848994"/>
            <a:ext cx="6615113" cy="5723256"/>
          </a:xfrm>
          <a:prstGeom prst="rect">
            <a:avLst/>
          </a:prstGeom>
          <a:noFill/>
          <a:ln>
            <a:noFill/>
          </a:ln>
        </p:spPr>
      </p:pic>
    </p:spTree>
    <p:extLst>
      <p:ext uri="{BB962C8B-B14F-4D97-AF65-F5344CB8AC3E}">
        <p14:creationId xmlns:p14="http://schemas.microsoft.com/office/powerpoint/2010/main" val="30851628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 y="0"/>
            <a:ext cx="12192000" cy="774325"/>
          </a:xfrm>
        </p:spPr>
        <p:txBody>
          <a:bodyPr>
            <a:normAutofit fontScale="90000"/>
          </a:bodyPr>
          <a:lstStyle/>
          <a:p>
            <a:pPr algn="ctr"/>
            <a:r>
              <a:rPr lang="en-US" dirty="0"/>
              <a:t>Activity diagram </a:t>
            </a:r>
            <a:r>
              <a:rPr lang="en-US" dirty="0" err="1"/>
              <a:t>Tambah</a:t>
            </a:r>
            <a:r>
              <a:rPr lang="en-US" dirty="0"/>
              <a:t> data</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875548" y="926433"/>
            <a:ext cx="6208294" cy="5690936"/>
          </a:xfrm>
          <a:prstGeom prst="rect">
            <a:avLst/>
          </a:prstGeom>
          <a:noFill/>
          <a:ln>
            <a:noFill/>
          </a:ln>
        </p:spPr>
      </p:pic>
    </p:spTree>
    <p:extLst>
      <p:ext uri="{BB962C8B-B14F-4D97-AF65-F5344CB8AC3E}">
        <p14:creationId xmlns:p14="http://schemas.microsoft.com/office/powerpoint/2010/main" val="30528952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 y="0"/>
            <a:ext cx="12192000" cy="774325"/>
          </a:xfrm>
        </p:spPr>
        <p:txBody>
          <a:bodyPr>
            <a:normAutofit fontScale="90000"/>
          </a:bodyPr>
          <a:lstStyle/>
          <a:p>
            <a:pPr algn="ctr"/>
            <a:r>
              <a:rPr lang="en-US" dirty="0"/>
              <a:t>Activity diagram edit data</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791326" y="986588"/>
            <a:ext cx="6436895" cy="5474370"/>
          </a:xfrm>
          <a:prstGeom prst="rect">
            <a:avLst/>
          </a:prstGeom>
          <a:noFill/>
          <a:ln>
            <a:noFill/>
          </a:ln>
        </p:spPr>
      </p:pic>
    </p:spTree>
    <p:extLst>
      <p:ext uri="{BB962C8B-B14F-4D97-AF65-F5344CB8AC3E}">
        <p14:creationId xmlns:p14="http://schemas.microsoft.com/office/powerpoint/2010/main" val="6362936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 y="0"/>
            <a:ext cx="12192000" cy="774325"/>
          </a:xfrm>
        </p:spPr>
        <p:txBody>
          <a:bodyPr>
            <a:normAutofit fontScale="90000"/>
          </a:bodyPr>
          <a:lstStyle/>
          <a:p>
            <a:pPr algn="ctr"/>
            <a:r>
              <a:rPr lang="en-US" dirty="0"/>
              <a:t>Activity diagram </a:t>
            </a:r>
            <a:r>
              <a:rPr lang="en-US" dirty="0" err="1"/>
              <a:t>hapus</a:t>
            </a:r>
            <a:r>
              <a:rPr lang="en-US" dirty="0"/>
              <a:t> data</a:t>
            </a:r>
          </a:p>
        </p:txBody>
      </p:sp>
      <p:pic>
        <p:nvPicPr>
          <p:cNvPr id="6" name="Picture 5"/>
          <p:cNvPicPr/>
          <p:nvPr/>
        </p:nvPicPr>
        <p:blipFill>
          <a:blip r:embed="rId2">
            <a:extLst>
              <a:ext uri="{28A0092B-C50C-407E-A947-70E740481C1C}">
                <a14:useLocalDpi xmlns:a14="http://schemas.microsoft.com/office/drawing/2010/main" val="0"/>
              </a:ext>
            </a:extLst>
          </a:blip>
          <a:srcRect/>
          <a:stretch>
            <a:fillRect/>
          </a:stretch>
        </p:blipFill>
        <p:spPr bwMode="auto">
          <a:xfrm>
            <a:off x="2838450" y="878204"/>
            <a:ext cx="6553200" cy="5751196"/>
          </a:xfrm>
          <a:prstGeom prst="rect">
            <a:avLst/>
          </a:prstGeom>
          <a:noFill/>
          <a:ln>
            <a:noFill/>
          </a:ln>
        </p:spPr>
      </p:pic>
    </p:spTree>
    <p:extLst>
      <p:ext uri="{BB962C8B-B14F-4D97-AF65-F5344CB8AC3E}">
        <p14:creationId xmlns:p14="http://schemas.microsoft.com/office/powerpoint/2010/main" val="38269272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1999" cy="1047750"/>
          </a:xfrm>
        </p:spPr>
        <p:txBody>
          <a:bodyPr>
            <a:normAutofit/>
          </a:bodyPr>
          <a:lstStyle/>
          <a:p>
            <a:pPr algn="ctr"/>
            <a:r>
              <a:rPr lang="en-US" sz="4900" dirty="0"/>
              <a:t>Activity diagram </a:t>
            </a:r>
            <a:r>
              <a:rPr lang="id-ID" sz="4900" dirty="0" smtClean="0"/>
              <a:t>super admin</a:t>
            </a:r>
            <a:endParaRPr lang="id-ID" sz="4900"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800350" y="1009650"/>
            <a:ext cx="6686550" cy="5695950"/>
          </a:xfrm>
          <a:prstGeom prst="rect">
            <a:avLst/>
          </a:prstGeom>
          <a:noFill/>
          <a:ln>
            <a:noFill/>
          </a:ln>
        </p:spPr>
      </p:pic>
    </p:spTree>
    <p:extLst>
      <p:ext uri="{BB962C8B-B14F-4D97-AF65-F5344CB8AC3E}">
        <p14:creationId xmlns:p14="http://schemas.microsoft.com/office/powerpoint/2010/main" val="14621759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697830"/>
          </a:xfrm>
        </p:spPr>
        <p:txBody>
          <a:bodyPr>
            <a:normAutofit fontScale="90000"/>
          </a:bodyPr>
          <a:lstStyle/>
          <a:p>
            <a:pPr algn="ctr"/>
            <a:r>
              <a:rPr lang="en-US" dirty="0"/>
              <a:t>Entity relationship diagram </a:t>
            </a:r>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1347539" y="577515"/>
            <a:ext cx="9901988" cy="6188743"/>
          </a:xfrm>
          <a:prstGeom prst="rect">
            <a:avLst/>
          </a:prstGeom>
          <a:noFill/>
          <a:ln>
            <a:noFill/>
          </a:ln>
        </p:spPr>
      </p:pic>
    </p:spTree>
    <p:extLst>
      <p:ext uri="{BB962C8B-B14F-4D97-AF65-F5344CB8AC3E}">
        <p14:creationId xmlns:p14="http://schemas.microsoft.com/office/powerpoint/2010/main" val="11329182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50495"/>
          </a:xfrm>
        </p:spPr>
        <p:txBody>
          <a:bodyPr/>
          <a:lstStyle/>
          <a:p>
            <a:pPr algn="ctr"/>
            <a:r>
              <a:rPr lang="en-US" dirty="0"/>
              <a:t>Component diagram</a:t>
            </a:r>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2334626" y="938463"/>
            <a:ext cx="7735805" cy="5378116"/>
          </a:xfrm>
          <a:prstGeom prst="rect">
            <a:avLst/>
          </a:prstGeom>
          <a:noFill/>
          <a:ln>
            <a:noFill/>
          </a:ln>
        </p:spPr>
      </p:pic>
    </p:spTree>
    <p:extLst>
      <p:ext uri="{BB962C8B-B14F-4D97-AF65-F5344CB8AC3E}">
        <p14:creationId xmlns:p14="http://schemas.microsoft.com/office/powerpoint/2010/main" val="21422551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10653"/>
          </a:xfrm>
        </p:spPr>
        <p:txBody>
          <a:bodyPr/>
          <a:lstStyle/>
          <a:p>
            <a:pPr algn="ctr"/>
            <a:r>
              <a:rPr lang="en-US" dirty="0"/>
              <a:t>Deployment diagram</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237873" y="1082842"/>
            <a:ext cx="7724274" cy="5510463"/>
          </a:xfrm>
          <a:prstGeom prst="rect">
            <a:avLst/>
          </a:prstGeom>
          <a:noFill/>
          <a:ln>
            <a:noFill/>
          </a:ln>
        </p:spPr>
      </p:pic>
    </p:spTree>
    <p:extLst>
      <p:ext uri="{BB962C8B-B14F-4D97-AF65-F5344CB8AC3E}">
        <p14:creationId xmlns:p14="http://schemas.microsoft.com/office/powerpoint/2010/main" val="10912814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1999" cy="993912"/>
          </a:xfrm>
        </p:spPr>
        <p:txBody>
          <a:bodyPr>
            <a:normAutofit fontScale="90000"/>
          </a:bodyPr>
          <a:lstStyle/>
          <a:p>
            <a:pPr algn="ctr"/>
            <a:r>
              <a:rPr lang="en-US" dirty="0" err="1"/>
              <a:t>Blackbox</a:t>
            </a:r>
            <a:r>
              <a:rPr lang="en-US" dirty="0"/>
              <a:t> testing </a:t>
            </a:r>
            <a:r>
              <a:rPr lang="en-US" dirty="0" err="1"/>
              <a:t>pada</a:t>
            </a:r>
            <a:r>
              <a:rPr lang="en-US" dirty="0"/>
              <a:t> form </a:t>
            </a:r>
            <a:r>
              <a:rPr lang="en-US" dirty="0" err="1"/>
              <a:t>tambah</a:t>
            </a:r>
            <a:r>
              <a:rPr lang="en-US" dirty="0"/>
              <a:t> </a:t>
            </a:r>
            <a:r>
              <a:rPr lang="id-ID" dirty="0" smtClean="0"/>
              <a:t>bahan baku</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733648892"/>
              </p:ext>
            </p:extLst>
          </p:nvPr>
        </p:nvGraphicFramePr>
        <p:xfrm>
          <a:off x="133350" y="1162051"/>
          <a:ext cx="11925300" cy="5562599"/>
        </p:xfrm>
        <a:graphic>
          <a:graphicData uri="http://schemas.openxmlformats.org/drawingml/2006/table">
            <a:tbl>
              <a:tblPr firstRow="1" firstCol="1" bandRow="1">
                <a:tableStyleId>{5C22544A-7EE6-4342-B048-85BDC9FD1C3A}</a:tableStyleId>
              </a:tblPr>
              <a:tblGrid>
                <a:gridCol w="980938"/>
                <a:gridCol w="2678324"/>
                <a:gridCol w="2060697"/>
                <a:gridCol w="2059243"/>
                <a:gridCol w="1854337"/>
                <a:gridCol w="2291761"/>
              </a:tblGrid>
              <a:tr h="763449">
                <a:tc>
                  <a:txBody>
                    <a:bodyPr/>
                    <a:lstStyle/>
                    <a:p>
                      <a:pPr algn="ctr">
                        <a:lnSpc>
                          <a:spcPct val="115000"/>
                        </a:lnSpc>
                        <a:spcAft>
                          <a:spcPts val="0"/>
                        </a:spcAft>
                      </a:pPr>
                      <a:r>
                        <a:rPr lang="id-ID" sz="1200" dirty="0">
                          <a:effectLst/>
                        </a:rPr>
                        <a:t>NO</a:t>
                      </a:r>
                      <a:endParaRPr lang="id-ID" sz="1200" dirty="0">
                        <a:effectLst/>
                        <a:latin typeface="Calibri"/>
                        <a:ea typeface="Times New Roman"/>
                        <a:cs typeface="Arial"/>
                      </a:endParaRPr>
                    </a:p>
                  </a:txBody>
                  <a:tcPr marL="60049" marR="60049" marT="0" marB="0" anchor="ctr"/>
                </a:tc>
                <a:tc>
                  <a:txBody>
                    <a:bodyPr/>
                    <a:lstStyle/>
                    <a:p>
                      <a:pPr algn="ctr">
                        <a:lnSpc>
                          <a:spcPct val="115000"/>
                        </a:lnSpc>
                        <a:spcAft>
                          <a:spcPts val="0"/>
                        </a:spcAft>
                      </a:pPr>
                      <a:r>
                        <a:rPr lang="id-ID" sz="1200" dirty="0">
                          <a:effectLst/>
                        </a:rPr>
                        <a:t>Skenario Pengujian</a:t>
                      </a:r>
                      <a:endParaRPr lang="id-ID" sz="1200" dirty="0">
                        <a:effectLst/>
                        <a:latin typeface="Calibri"/>
                        <a:ea typeface="Times New Roman"/>
                        <a:cs typeface="Arial"/>
                      </a:endParaRPr>
                    </a:p>
                  </a:txBody>
                  <a:tcPr marL="60049" marR="60049" marT="0" marB="0" anchor="ctr"/>
                </a:tc>
                <a:tc>
                  <a:txBody>
                    <a:bodyPr/>
                    <a:lstStyle/>
                    <a:p>
                      <a:pPr algn="ctr">
                        <a:lnSpc>
                          <a:spcPct val="115000"/>
                        </a:lnSpc>
                        <a:spcAft>
                          <a:spcPts val="0"/>
                        </a:spcAft>
                      </a:pPr>
                      <a:r>
                        <a:rPr lang="id-ID" sz="1200">
                          <a:effectLst/>
                        </a:rPr>
                        <a:t>Test Case</a:t>
                      </a:r>
                      <a:endParaRPr lang="id-ID" sz="1200">
                        <a:effectLst/>
                        <a:latin typeface="Calibri"/>
                        <a:ea typeface="Times New Roman"/>
                        <a:cs typeface="Arial"/>
                      </a:endParaRPr>
                    </a:p>
                  </a:txBody>
                  <a:tcPr marL="60049" marR="60049" marT="0" marB="0" anchor="ctr"/>
                </a:tc>
                <a:tc>
                  <a:txBody>
                    <a:bodyPr/>
                    <a:lstStyle/>
                    <a:p>
                      <a:pPr algn="ctr">
                        <a:lnSpc>
                          <a:spcPct val="115000"/>
                        </a:lnSpc>
                        <a:spcAft>
                          <a:spcPts val="0"/>
                        </a:spcAft>
                      </a:pPr>
                      <a:r>
                        <a:rPr lang="id-ID" sz="1200">
                          <a:effectLst/>
                        </a:rPr>
                        <a:t>Hasil yang diharapkan</a:t>
                      </a:r>
                      <a:endParaRPr lang="id-ID" sz="1200">
                        <a:effectLst/>
                        <a:latin typeface="Calibri"/>
                        <a:ea typeface="Times New Roman"/>
                        <a:cs typeface="Arial"/>
                      </a:endParaRPr>
                    </a:p>
                  </a:txBody>
                  <a:tcPr marL="60049" marR="60049" marT="0" marB="0" anchor="ctr"/>
                </a:tc>
                <a:tc>
                  <a:txBody>
                    <a:bodyPr/>
                    <a:lstStyle/>
                    <a:p>
                      <a:pPr algn="ctr">
                        <a:lnSpc>
                          <a:spcPct val="115000"/>
                        </a:lnSpc>
                        <a:spcAft>
                          <a:spcPts val="0"/>
                        </a:spcAft>
                      </a:pPr>
                      <a:r>
                        <a:rPr lang="id-ID" sz="1200">
                          <a:effectLst/>
                        </a:rPr>
                        <a:t>Hasil Pengujian</a:t>
                      </a:r>
                      <a:endParaRPr lang="id-ID" sz="1200">
                        <a:effectLst/>
                        <a:latin typeface="Calibri"/>
                        <a:ea typeface="Times New Roman"/>
                        <a:cs typeface="Arial"/>
                      </a:endParaRPr>
                    </a:p>
                  </a:txBody>
                  <a:tcPr marL="60049" marR="60049" marT="0" marB="0" anchor="ctr"/>
                </a:tc>
                <a:tc>
                  <a:txBody>
                    <a:bodyPr/>
                    <a:lstStyle/>
                    <a:p>
                      <a:pPr algn="ctr">
                        <a:lnSpc>
                          <a:spcPct val="115000"/>
                        </a:lnSpc>
                        <a:spcAft>
                          <a:spcPts val="0"/>
                        </a:spcAft>
                      </a:pPr>
                      <a:r>
                        <a:rPr lang="id-ID" sz="1200">
                          <a:effectLst/>
                        </a:rPr>
                        <a:t>Kesimpulan</a:t>
                      </a:r>
                      <a:endParaRPr lang="id-ID" sz="1200">
                        <a:effectLst/>
                        <a:latin typeface="Calibri"/>
                        <a:ea typeface="Times New Roman"/>
                        <a:cs typeface="Arial"/>
                      </a:endParaRPr>
                    </a:p>
                  </a:txBody>
                  <a:tcPr marL="60049" marR="60049" marT="0" marB="0" anchor="ctr"/>
                </a:tc>
              </a:tr>
              <a:tr h="1345234">
                <a:tc>
                  <a:txBody>
                    <a:bodyPr/>
                    <a:lstStyle/>
                    <a:p>
                      <a:pPr algn="just">
                        <a:lnSpc>
                          <a:spcPct val="115000"/>
                        </a:lnSpc>
                        <a:spcAft>
                          <a:spcPts val="0"/>
                        </a:spcAft>
                      </a:pPr>
                      <a:r>
                        <a:rPr lang="id-ID" sz="1200">
                          <a:effectLst/>
                        </a:rPr>
                        <a:t>1.</a:t>
                      </a:r>
                      <a:endParaRPr lang="id-ID" sz="1200">
                        <a:effectLst/>
                        <a:latin typeface="Calibri"/>
                        <a:ea typeface="Times New Roman"/>
                        <a:cs typeface="Arial"/>
                      </a:endParaRPr>
                    </a:p>
                  </a:txBody>
                  <a:tcPr marL="60049" marR="60049" marT="0" marB="0"/>
                </a:tc>
                <a:tc>
                  <a:txBody>
                    <a:bodyPr/>
                    <a:lstStyle/>
                    <a:p>
                      <a:pPr algn="just">
                        <a:lnSpc>
                          <a:spcPct val="115000"/>
                        </a:lnSpc>
                        <a:spcAft>
                          <a:spcPts val="0"/>
                        </a:spcAft>
                      </a:pPr>
                      <a:r>
                        <a:rPr lang="id-ID" sz="1200" dirty="0">
                          <a:effectLst/>
                        </a:rPr>
                        <a:t>Mengosongkan nama bahan dan harga lalu menekan tombol simpan.</a:t>
                      </a:r>
                      <a:endParaRPr lang="id-ID" sz="1200" dirty="0">
                        <a:effectLst/>
                        <a:latin typeface="Calibri"/>
                        <a:ea typeface="Times New Roman"/>
                        <a:cs typeface="Arial"/>
                      </a:endParaRPr>
                    </a:p>
                  </a:txBody>
                  <a:tcPr marL="60049" marR="60049" marT="0" marB="0"/>
                </a:tc>
                <a:tc>
                  <a:txBody>
                    <a:bodyPr/>
                    <a:lstStyle/>
                    <a:p>
                      <a:pPr>
                        <a:lnSpc>
                          <a:spcPct val="115000"/>
                        </a:lnSpc>
                        <a:spcAft>
                          <a:spcPts val="0"/>
                        </a:spcAft>
                      </a:pPr>
                      <a:r>
                        <a:rPr lang="id-ID" sz="1200" dirty="0">
                          <a:effectLst/>
                        </a:rPr>
                        <a:t>Nama bahan: </a:t>
                      </a:r>
                      <a:endParaRPr lang="id-ID" sz="1200" dirty="0" smtClean="0">
                        <a:effectLst/>
                      </a:endParaRPr>
                    </a:p>
                    <a:p>
                      <a:pPr>
                        <a:lnSpc>
                          <a:spcPct val="115000"/>
                        </a:lnSpc>
                        <a:spcAft>
                          <a:spcPts val="0"/>
                        </a:spcAft>
                      </a:pPr>
                      <a:r>
                        <a:rPr lang="id-ID" sz="1200" dirty="0" smtClean="0">
                          <a:effectLst/>
                        </a:rPr>
                        <a:t>(</a:t>
                      </a:r>
                      <a:r>
                        <a:rPr lang="id-ID" sz="1200" dirty="0">
                          <a:effectLst/>
                        </a:rPr>
                        <a:t>kosong)</a:t>
                      </a:r>
                    </a:p>
                    <a:p>
                      <a:pPr>
                        <a:lnSpc>
                          <a:spcPct val="115000"/>
                        </a:lnSpc>
                        <a:spcAft>
                          <a:spcPts val="0"/>
                        </a:spcAft>
                      </a:pPr>
                      <a:r>
                        <a:rPr lang="id-ID" sz="1200" dirty="0">
                          <a:effectLst/>
                        </a:rPr>
                        <a:t>Harga :</a:t>
                      </a:r>
                    </a:p>
                    <a:p>
                      <a:pPr>
                        <a:lnSpc>
                          <a:spcPct val="115000"/>
                        </a:lnSpc>
                        <a:spcAft>
                          <a:spcPts val="0"/>
                        </a:spcAft>
                      </a:pPr>
                      <a:r>
                        <a:rPr lang="id-ID" sz="1200" dirty="0">
                          <a:effectLst/>
                        </a:rPr>
                        <a:t>(kosong)</a:t>
                      </a:r>
                      <a:endParaRPr lang="id-ID" sz="1200" dirty="0">
                        <a:effectLst/>
                        <a:latin typeface="Calibri"/>
                        <a:ea typeface="Times New Roman"/>
                        <a:cs typeface="Arial"/>
                      </a:endParaRPr>
                    </a:p>
                  </a:txBody>
                  <a:tcPr marL="60049" marR="60049" marT="0" marB="0"/>
                </a:tc>
                <a:tc>
                  <a:txBody>
                    <a:bodyPr/>
                    <a:lstStyle/>
                    <a:p>
                      <a:pPr algn="just">
                        <a:lnSpc>
                          <a:spcPct val="115000"/>
                        </a:lnSpc>
                        <a:spcAft>
                          <a:spcPts val="0"/>
                        </a:spcAft>
                      </a:pPr>
                      <a:r>
                        <a:rPr lang="id-ID" sz="1200" dirty="0">
                          <a:effectLst/>
                        </a:rPr>
                        <a:t>Muncul pesan data harus diisi</a:t>
                      </a:r>
                      <a:endParaRPr lang="id-ID" sz="1200" dirty="0">
                        <a:effectLst/>
                        <a:latin typeface="Calibri"/>
                        <a:ea typeface="Times New Roman"/>
                        <a:cs typeface="Arial"/>
                      </a:endParaRPr>
                    </a:p>
                  </a:txBody>
                  <a:tcPr marL="60049" marR="60049" marT="0" marB="0"/>
                </a:tc>
                <a:tc>
                  <a:txBody>
                    <a:bodyPr/>
                    <a:lstStyle/>
                    <a:p>
                      <a:pPr algn="just">
                        <a:lnSpc>
                          <a:spcPct val="115000"/>
                        </a:lnSpc>
                        <a:spcAft>
                          <a:spcPts val="0"/>
                        </a:spcAft>
                      </a:pPr>
                      <a:r>
                        <a:rPr lang="id-ID" sz="1200" dirty="0">
                          <a:effectLst/>
                        </a:rPr>
                        <a:t>Sesuai harapan</a:t>
                      </a:r>
                      <a:endParaRPr lang="id-ID" sz="1200" dirty="0">
                        <a:effectLst/>
                        <a:latin typeface="Calibri"/>
                        <a:ea typeface="Times New Roman"/>
                        <a:cs typeface="Arial"/>
                      </a:endParaRPr>
                    </a:p>
                  </a:txBody>
                  <a:tcPr marL="60049" marR="60049" marT="0" marB="0"/>
                </a:tc>
                <a:tc>
                  <a:txBody>
                    <a:bodyPr/>
                    <a:lstStyle/>
                    <a:p>
                      <a:pPr algn="just">
                        <a:lnSpc>
                          <a:spcPct val="115000"/>
                        </a:lnSpc>
                        <a:spcAft>
                          <a:spcPts val="0"/>
                        </a:spcAft>
                      </a:pPr>
                      <a:r>
                        <a:rPr lang="id-ID" sz="1200">
                          <a:effectLst/>
                        </a:rPr>
                        <a:t>Valid</a:t>
                      </a:r>
                      <a:endParaRPr lang="id-ID" sz="1200">
                        <a:effectLst/>
                        <a:latin typeface="Calibri"/>
                        <a:ea typeface="Times New Roman"/>
                        <a:cs typeface="Arial"/>
                      </a:endParaRPr>
                    </a:p>
                  </a:txBody>
                  <a:tcPr marL="60049" marR="60049" marT="0" marB="0"/>
                </a:tc>
              </a:tr>
              <a:tr h="763449">
                <a:tc>
                  <a:txBody>
                    <a:bodyPr/>
                    <a:lstStyle/>
                    <a:p>
                      <a:pPr algn="just">
                        <a:lnSpc>
                          <a:spcPct val="115000"/>
                        </a:lnSpc>
                        <a:spcAft>
                          <a:spcPts val="0"/>
                        </a:spcAft>
                      </a:pPr>
                      <a:r>
                        <a:rPr lang="id-ID" sz="1200">
                          <a:effectLst/>
                        </a:rPr>
                        <a:t>2.</a:t>
                      </a:r>
                      <a:endParaRPr lang="id-ID" sz="1200">
                        <a:effectLst/>
                        <a:latin typeface="Calibri"/>
                        <a:ea typeface="Times New Roman"/>
                        <a:cs typeface="Arial"/>
                      </a:endParaRPr>
                    </a:p>
                  </a:txBody>
                  <a:tcPr marL="60049" marR="60049" marT="0" marB="0"/>
                </a:tc>
                <a:tc>
                  <a:txBody>
                    <a:bodyPr/>
                    <a:lstStyle/>
                    <a:p>
                      <a:pPr algn="just">
                        <a:lnSpc>
                          <a:spcPct val="115000"/>
                        </a:lnSpc>
                        <a:spcAft>
                          <a:spcPts val="0"/>
                        </a:spcAft>
                      </a:pPr>
                      <a:r>
                        <a:rPr lang="id-ID" sz="1200">
                          <a:effectLst/>
                        </a:rPr>
                        <a:t>Mengisi harga bukan dengan angka</a:t>
                      </a:r>
                      <a:endParaRPr lang="id-ID" sz="1200">
                        <a:effectLst/>
                        <a:latin typeface="Calibri"/>
                        <a:ea typeface="Times New Roman"/>
                        <a:cs typeface="Arial"/>
                      </a:endParaRPr>
                    </a:p>
                  </a:txBody>
                  <a:tcPr marL="60049" marR="60049" marT="0" marB="0"/>
                </a:tc>
                <a:tc>
                  <a:txBody>
                    <a:bodyPr/>
                    <a:lstStyle/>
                    <a:p>
                      <a:pPr>
                        <a:lnSpc>
                          <a:spcPct val="115000"/>
                        </a:lnSpc>
                        <a:spcAft>
                          <a:spcPts val="0"/>
                        </a:spcAft>
                      </a:pPr>
                      <a:r>
                        <a:rPr lang="id-ID" sz="1200">
                          <a:effectLst/>
                        </a:rPr>
                        <a:t>Harga : </a:t>
                      </a:r>
                    </a:p>
                    <a:p>
                      <a:pPr>
                        <a:lnSpc>
                          <a:spcPct val="115000"/>
                        </a:lnSpc>
                        <a:spcAft>
                          <a:spcPts val="0"/>
                        </a:spcAft>
                      </a:pPr>
                      <a:r>
                        <a:rPr lang="id-ID" sz="1200">
                          <a:effectLst/>
                        </a:rPr>
                        <a:t>(isi salah)</a:t>
                      </a:r>
                      <a:endParaRPr lang="id-ID" sz="1200">
                        <a:effectLst/>
                        <a:latin typeface="Calibri"/>
                        <a:ea typeface="Times New Roman"/>
                        <a:cs typeface="Arial"/>
                      </a:endParaRPr>
                    </a:p>
                  </a:txBody>
                  <a:tcPr marL="60049" marR="60049" marT="0" marB="0"/>
                </a:tc>
                <a:tc>
                  <a:txBody>
                    <a:bodyPr/>
                    <a:lstStyle/>
                    <a:p>
                      <a:pPr algn="just">
                        <a:lnSpc>
                          <a:spcPct val="115000"/>
                        </a:lnSpc>
                        <a:spcAft>
                          <a:spcPts val="0"/>
                        </a:spcAft>
                      </a:pPr>
                      <a:r>
                        <a:rPr lang="id-ID" sz="1200">
                          <a:effectLst/>
                        </a:rPr>
                        <a:t>Harga tidak dapat terisi</a:t>
                      </a:r>
                      <a:endParaRPr lang="id-ID" sz="1200">
                        <a:effectLst/>
                        <a:latin typeface="Calibri"/>
                        <a:ea typeface="Times New Roman"/>
                        <a:cs typeface="Arial"/>
                      </a:endParaRPr>
                    </a:p>
                  </a:txBody>
                  <a:tcPr marL="60049" marR="60049" marT="0" marB="0"/>
                </a:tc>
                <a:tc>
                  <a:txBody>
                    <a:bodyPr/>
                    <a:lstStyle/>
                    <a:p>
                      <a:pPr algn="just">
                        <a:lnSpc>
                          <a:spcPct val="115000"/>
                        </a:lnSpc>
                        <a:spcAft>
                          <a:spcPts val="0"/>
                        </a:spcAft>
                      </a:pPr>
                      <a:r>
                        <a:rPr lang="id-ID" sz="1200" dirty="0">
                          <a:effectLst/>
                        </a:rPr>
                        <a:t>Sesuai harapan</a:t>
                      </a:r>
                      <a:endParaRPr lang="id-ID" sz="1200" dirty="0">
                        <a:effectLst/>
                        <a:latin typeface="Calibri"/>
                        <a:ea typeface="Times New Roman"/>
                        <a:cs typeface="Arial"/>
                      </a:endParaRPr>
                    </a:p>
                  </a:txBody>
                  <a:tcPr marL="60049" marR="60049" marT="0" marB="0"/>
                </a:tc>
                <a:tc>
                  <a:txBody>
                    <a:bodyPr/>
                    <a:lstStyle/>
                    <a:p>
                      <a:pPr algn="just">
                        <a:lnSpc>
                          <a:spcPct val="115000"/>
                        </a:lnSpc>
                        <a:spcAft>
                          <a:spcPts val="0"/>
                        </a:spcAft>
                      </a:pPr>
                      <a:r>
                        <a:rPr lang="id-ID" sz="1200" dirty="0">
                          <a:effectLst/>
                        </a:rPr>
                        <a:t>Valid</a:t>
                      </a:r>
                      <a:endParaRPr lang="id-ID" sz="1200" dirty="0">
                        <a:effectLst/>
                        <a:latin typeface="Calibri"/>
                        <a:ea typeface="Times New Roman"/>
                        <a:cs typeface="Arial"/>
                      </a:endParaRPr>
                    </a:p>
                  </a:txBody>
                  <a:tcPr marL="60049" marR="60049" marT="0" marB="0"/>
                </a:tc>
              </a:tr>
              <a:tr h="957377">
                <a:tc>
                  <a:txBody>
                    <a:bodyPr/>
                    <a:lstStyle/>
                    <a:p>
                      <a:pPr algn="just">
                        <a:lnSpc>
                          <a:spcPct val="115000"/>
                        </a:lnSpc>
                        <a:spcAft>
                          <a:spcPts val="0"/>
                        </a:spcAft>
                      </a:pPr>
                      <a:r>
                        <a:rPr lang="id-ID" sz="1200">
                          <a:effectLst/>
                        </a:rPr>
                        <a:t>3.</a:t>
                      </a:r>
                      <a:endParaRPr lang="id-ID" sz="1200">
                        <a:effectLst/>
                        <a:latin typeface="Calibri"/>
                        <a:ea typeface="Times New Roman"/>
                        <a:cs typeface="Arial"/>
                      </a:endParaRPr>
                    </a:p>
                  </a:txBody>
                  <a:tcPr marL="60049" marR="60049" marT="0" marB="0"/>
                </a:tc>
                <a:tc>
                  <a:txBody>
                    <a:bodyPr/>
                    <a:lstStyle/>
                    <a:p>
                      <a:pPr algn="just">
                        <a:lnSpc>
                          <a:spcPct val="115000"/>
                        </a:lnSpc>
                        <a:spcAft>
                          <a:spcPts val="0"/>
                        </a:spcAft>
                      </a:pPr>
                      <a:r>
                        <a:rPr lang="id-ID" sz="1200">
                          <a:effectLst/>
                        </a:rPr>
                        <a:t>Memilih satuan</a:t>
                      </a:r>
                      <a:endParaRPr lang="id-ID" sz="1200">
                        <a:effectLst/>
                        <a:latin typeface="Calibri"/>
                        <a:ea typeface="Times New Roman"/>
                        <a:cs typeface="Arial"/>
                      </a:endParaRPr>
                    </a:p>
                  </a:txBody>
                  <a:tcPr marL="60049" marR="60049" marT="0" marB="0"/>
                </a:tc>
                <a:tc>
                  <a:txBody>
                    <a:bodyPr/>
                    <a:lstStyle/>
                    <a:p>
                      <a:pPr>
                        <a:lnSpc>
                          <a:spcPct val="115000"/>
                        </a:lnSpc>
                        <a:spcAft>
                          <a:spcPts val="0"/>
                        </a:spcAft>
                      </a:pPr>
                      <a:r>
                        <a:rPr lang="id-ID" sz="1200" dirty="0">
                          <a:effectLst/>
                        </a:rPr>
                        <a:t>Satuan : </a:t>
                      </a:r>
                      <a:endParaRPr lang="id-ID" sz="1200" dirty="0" smtClean="0">
                        <a:effectLst/>
                      </a:endParaRPr>
                    </a:p>
                    <a:p>
                      <a:pPr>
                        <a:lnSpc>
                          <a:spcPct val="115000"/>
                        </a:lnSpc>
                        <a:spcAft>
                          <a:spcPts val="0"/>
                        </a:spcAft>
                      </a:pPr>
                      <a:r>
                        <a:rPr lang="id-ID" sz="1200" dirty="0" smtClean="0">
                          <a:effectLst/>
                        </a:rPr>
                        <a:t>(</a:t>
                      </a:r>
                      <a:r>
                        <a:rPr lang="id-ID" sz="1200" dirty="0">
                          <a:effectLst/>
                        </a:rPr>
                        <a:t>dipilih)</a:t>
                      </a:r>
                      <a:endParaRPr lang="id-ID" sz="1200" dirty="0">
                        <a:effectLst/>
                        <a:latin typeface="Calibri"/>
                        <a:ea typeface="Times New Roman"/>
                        <a:cs typeface="Arial"/>
                      </a:endParaRPr>
                    </a:p>
                  </a:txBody>
                  <a:tcPr marL="60049" marR="60049" marT="0" marB="0"/>
                </a:tc>
                <a:tc>
                  <a:txBody>
                    <a:bodyPr/>
                    <a:lstStyle/>
                    <a:p>
                      <a:pPr algn="just">
                        <a:lnSpc>
                          <a:spcPct val="115000"/>
                        </a:lnSpc>
                        <a:spcAft>
                          <a:spcPts val="0"/>
                        </a:spcAft>
                      </a:pPr>
                      <a:r>
                        <a:rPr lang="id-ID" sz="1200">
                          <a:effectLst/>
                        </a:rPr>
                        <a:t>Menampilkan data sesuai dengan satuan</a:t>
                      </a:r>
                      <a:endParaRPr lang="id-ID" sz="1200">
                        <a:effectLst/>
                        <a:latin typeface="Calibri"/>
                        <a:ea typeface="Times New Roman"/>
                        <a:cs typeface="Arial"/>
                      </a:endParaRPr>
                    </a:p>
                  </a:txBody>
                  <a:tcPr marL="60049" marR="60049" marT="0" marB="0"/>
                </a:tc>
                <a:tc>
                  <a:txBody>
                    <a:bodyPr/>
                    <a:lstStyle/>
                    <a:p>
                      <a:pPr algn="just">
                        <a:lnSpc>
                          <a:spcPct val="115000"/>
                        </a:lnSpc>
                        <a:spcAft>
                          <a:spcPts val="0"/>
                        </a:spcAft>
                      </a:pPr>
                      <a:r>
                        <a:rPr lang="id-ID" sz="1200">
                          <a:effectLst/>
                        </a:rPr>
                        <a:t>Sesuai harapan</a:t>
                      </a:r>
                      <a:endParaRPr lang="id-ID" sz="1200">
                        <a:effectLst/>
                        <a:latin typeface="Calibri"/>
                        <a:ea typeface="Times New Roman"/>
                        <a:cs typeface="Arial"/>
                      </a:endParaRPr>
                    </a:p>
                  </a:txBody>
                  <a:tcPr marL="60049" marR="60049" marT="0" marB="0"/>
                </a:tc>
                <a:tc>
                  <a:txBody>
                    <a:bodyPr/>
                    <a:lstStyle/>
                    <a:p>
                      <a:pPr algn="just">
                        <a:lnSpc>
                          <a:spcPct val="115000"/>
                        </a:lnSpc>
                        <a:spcAft>
                          <a:spcPts val="0"/>
                        </a:spcAft>
                      </a:pPr>
                      <a:r>
                        <a:rPr lang="id-ID" sz="1200" dirty="0">
                          <a:effectLst/>
                        </a:rPr>
                        <a:t>Valid</a:t>
                      </a:r>
                      <a:endParaRPr lang="id-ID" sz="1200" dirty="0">
                        <a:effectLst/>
                        <a:latin typeface="Calibri"/>
                        <a:ea typeface="Times New Roman"/>
                        <a:cs typeface="Arial"/>
                      </a:endParaRPr>
                    </a:p>
                  </a:txBody>
                  <a:tcPr marL="60049" marR="60049" marT="0" marB="0"/>
                </a:tc>
              </a:tr>
              <a:tr h="1733090">
                <a:tc>
                  <a:txBody>
                    <a:bodyPr/>
                    <a:lstStyle/>
                    <a:p>
                      <a:pPr algn="just">
                        <a:lnSpc>
                          <a:spcPct val="115000"/>
                        </a:lnSpc>
                        <a:spcAft>
                          <a:spcPts val="0"/>
                        </a:spcAft>
                      </a:pPr>
                      <a:r>
                        <a:rPr lang="id-ID" sz="1200">
                          <a:effectLst/>
                        </a:rPr>
                        <a:t>4.</a:t>
                      </a:r>
                      <a:endParaRPr lang="id-ID" sz="1200">
                        <a:effectLst/>
                        <a:latin typeface="Calibri"/>
                        <a:ea typeface="Times New Roman"/>
                        <a:cs typeface="Arial"/>
                      </a:endParaRPr>
                    </a:p>
                  </a:txBody>
                  <a:tcPr marL="60049" marR="60049" marT="0" marB="0"/>
                </a:tc>
                <a:tc>
                  <a:txBody>
                    <a:bodyPr/>
                    <a:lstStyle/>
                    <a:p>
                      <a:pPr algn="just">
                        <a:lnSpc>
                          <a:spcPct val="115000"/>
                        </a:lnSpc>
                        <a:spcAft>
                          <a:spcPts val="0"/>
                        </a:spcAft>
                      </a:pPr>
                      <a:r>
                        <a:rPr lang="id-ID" sz="1200">
                          <a:effectLst/>
                        </a:rPr>
                        <a:t>Mengisi nama bahan, harga dan satuan dengan benar lalu menekan tombol simpan</a:t>
                      </a:r>
                      <a:endParaRPr lang="id-ID" sz="1200">
                        <a:effectLst/>
                        <a:latin typeface="Calibri"/>
                        <a:ea typeface="Times New Roman"/>
                        <a:cs typeface="Arial"/>
                      </a:endParaRPr>
                    </a:p>
                  </a:txBody>
                  <a:tcPr marL="60049" marR="60049" marT="0" marB="0"/>
                </a:tc>
                <a:tc>
                  <a:txBody>
                    <a:bodyPr/>
                    <a:lstStyle/>
                    <a:p>
                      <a:pPr algn="just">
                        <a:lnSpc>
                          <a:spcPct val="115000"/>
                        </a:lnSpc>
                        <a:spcAft>
                          <a:spcPts val="0"/>
                        </a:spcAft>
                      </a:pPr>
                      <a:r>
                        <a:rPr lang="id-ID" sz="1200">
                          <a:effectLst/>
                        </a:rPr>
                        <a:t>Nama bahan :</a:t>
                      </a:r>
                    </a:p>
                    <a:p>
                      <a:pPr algn="just">
                        <a:lnSpc>
                          <a:spcPct val="115000"/>
                        </a:lnSpc>
                        <a:spcAft>
                          <a:spcPts val="0"/>
                        </a:spcAft>
                      </a:pPr>
                      <a:r>
                        <a:rPr lang="id-ID" sz="1200">
                          <a:effectLst/>
                        </a:rPr>
                        <a:t>(isi benar)</a:t>
                      </a:r>
                    </a:p>
                    <a:p>
                      <a:pPr algn="just">
                        <a:lnSpc>
                          <a:spcPct val="115000"/>
                        </a:lnSpc>
                        <a:spcAft>
                          <a:spcPts val="0"/>
                        </a:spcAft>
                      </a:pPr>
                      <a:r>
                        <a:rPr lang="id-ID" sz="1200">
                          <a:effectLst/>
                        </a:rPr>
                        <a:t>Harga :</a:t>
                      </a:r>
                    </a:p>
                    <a:p>
                      <a:pPr algn="just">
                        <a:lnSpc>
                          <a:spcPct val="115000"/>
                        </a:lnSpc>
                        <a:spcAft>
                          <a:spcPts val="0"/>
                        </a:spcAft>
                      </a:pPr>
                      <a:r>
                        <a:rPr lang="id-ID" sz="1200">
                          <a:effectLst/>
                        </a:rPr>
                        <a:t>(isi benar)</a:t>
                      </a:r>
                    </a:p>
                    <a:p>
                      <a:pPr algn="just">
                        <a:lnSpc>
                          <a:spcPct val="115000"/>
                        </a:lnSpc>
                        <a:spcAft>
                          <a:spcPts val="0"/>
                        </a:spcAft>
                      </a:pPr>
                      <a:r>
                        <a:rPr lang="id-ID" sz="1200">
                          <a:effectLst/>
                        </a:rPr>
                        <a:t>Satuan :</a:t>
                      </a:r>
                    </a:p>
                    <a:p>
                      <a:pPr algn="just">
                        <a:lnSpc>
                          <a:spcPct val="115000"/>
                        </a:lnSpc>
                        <a:spcAft>
                          <a:spcPts val="0"/>
                        </a:spcAft>
                      </a:pPr>
                      <a:r>
                        <a:rPr lang="id-ID" sz="1200">
                          <a:effectLst/>
                        </a:rPr>
                        <a:t>(dipilih)</a:t>
                      </a:r>
                      <a:endParaRPr lang="id-ID" sz="1200">
                        <a:effectLst/>
                        <a:latin typeface="Calibri"/>
                        <a:ea typeface="Times New Roman"/>
                        <a:cs typeface="Arial"/>
                      </a:endParaRPr>
                    </a:p>
                  </a:txBody>
                  <a:tcPr marL="60049" marR="60049" marT="0" marB="0"/>
                </a:tc>
                <a:tc>
                  <a:txBody>
                    <a:bodyPr/>
                    <a:lstStyle/>
                    <a:p>
                      <a:pPr algn="just">
                        <a:lnSpc>
                          <a:spcPct val="115000"/>
                        </a:lnSpc>
                        <a:spcAft>
                          <a:spcPts val="0"/>
                        </a:spcAft>
                      </a:pPr>
                      <a:r>
                        <a:rPr lang="id-ID" sz="1200">
                          <a:effectLst/>
                        </a:rPr>
                        <a:t>Muncul pesan data berhasil disimpan.</a:t>
                      </a:r>
                      <a:endParaRPr lang="id-ID" sz="1200">
                        <a:effectLst/>
                        <a:latin typeface="Calibri"/>
                        <a:ea typeface="Times New Roman"/>
                        <a:cs typeface="Arial"/>
                      </a:endParaRPr>
                    </a:p>
                  </a:txBody>
                  <a:tcPr marL="60049" marR="60049" marT="0" marB="0"/>
                </a:tc>
                <a:tc>
                  <a:txBody>
                    <a:bodyPr/>
                    <a:lstStyle/>
                    <a:p>
                      <a:pPr algn="just">
                        <a:lnSpc>
                          <a:spcPct val="115000"/>
                        </a:lnSpc>
                        <a:spcAft>
                          <a:spcPts val="0"/>
                        </a:spcAft>
                      </a:pPr>
                      <a:r>
                        <a:rPr lang="id-ID" sz="1200">
                          <a:effectLst/>
                        </a:rPr>
                        <a:t>Sesuai harapan</a:t>
                      </a:r>
                      <a:endParaRPr lang="id-ID" sz="1200">
                        <a:effectLst/>
                        <a:latin typeface="Calibri"/>
                        <a:ea typeface="Times New Roman"/>
                        <a:cs typeface="Arial"/>
                      </a:endParaRPr>
                    </a:p>
                  </a:txBody>
                  <a:tcPr marL="60049" marR="60049" marT="0" marB="0"/>
                </a:tc>
                <a:tc>
                  <a:txBody>
                    <a:bodyPr/>
                    <a:lstStyle/>
                    <a:p>
                      <a:pPr algn="just">
                        <a:lnSpc>
                          <a:spcPct val="115000"/>
                        </a:lnSpc>
                        <a:spcAft>
                          <a:spcPts val="0"/>
                        </a:spcAft>
                      </a:pPr>
                      <a:r>
                        <a:rPr lang="id-ID" sz="1200" dirty="0">
                          <a:effectLst/>
                        </a:rPr>
                        <a:t>Valid</a:t>
                      </a:r>
                      <a:endParaRPr lang="id-ID" sz="1200" dirty="0">
                        <a:effectLst/>
                        <a:latin typeface="Calibri"/>
                        <a:ea typeface="Times New Roman"/>
                        <a:cs typeface="Arial"/>
                      </a:endParaRPr>
                    </a:p>
                  </a:txBody>
                  <a:tcPr marL="60049" marR="60049" marT="0" marB="0"/>
                </a:tc>
              </a:tr>
            </a:tbl>
          </a:graphicData>
        </a:graphic>
      </p:graphicFrame>
    </p:spTree>
    <p:extLst>
      <p:ext uri="{BB962C8B-B14F-4D97-AF65-F5344CB8AC3E}">
        <p14:creationId xmlns:p14="http://schemas.microsoft.com/office/powerpoint/2010/main" val="7582360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1999" cy="1485900"/>
          </a:xfrm>
        </p:spPr>
        <p:txBody>
          <a:bodyPr>
            <a:normAutofit fontScale="90000"/>
          </a:bodyPr>
          <a:lstStyle/>
          <a:p>
            <a:pPr algn="ctr"/>
            <a:r>
              <a:rPr lang="en-US" dirty="0" err="1"/>
              <a:t>Blackbox</a:t>
            </a:r>
            <a:r>
              <a:rPr lang="en-US" dirty="0"/>
              <a:t> testing </a:t>
            </a:r>
            <a:r>
              <a:rPr lang="en-US" dirty="0" err="1"/>
              <a:t>pada</a:t>
            </a:r>
            <a:r>
              <a:rPr lang="en-US" dirty="0"/>
              <a:t> </a:t>
            </a:r>
            <a:r>
              <a:rPr lang="id-ID" dirty="0" smtClean="0"/>
              <a:t>form tambah bahan baku masuk</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1185372354"/>
              </p:ext>
            </p:extLst>
          </p:nvPr>
        </p:nvGraphicFramePr>
        <p:xfrm>
          <a:off x="152400" y="1504950"/>
          <a:ext cx="11868151" cy="5219700"/>
        </p:xfrm>
        <a:graphic>
          <a:graphicData uri="http://schemas.openxmlformats.org/drawingml/2006/table">
            <a:tbl>
              <a:tblPr firstRow="1" firstCol="1" bandRow="1">
                <a:tableStyleId>{5C22544A-7EE6-4342-B048-85BDC9FD1C3A}</a:tableStyleId>
              </a:tblPr>
              <a:tblGrid>
                <a:gridCol w="976238"/>
                <a:gridCol w="2665488"/>
                <a:gridCol w="2050821"/>
                <a:gridCol w="2049375"/>
                <a:gridCol w="1845449"/>
                <a:gridCol w="2280780"/>
              </a:tblGrid>
              <a:tr h="865304">
                <a:tc>
                  <a:txBody>
                    <a:bodyPr/>
                    <a:lstStyle/>
                    <a:p>
                      <a:pPr algn="ctr">
                        <a:lnSpc>
                          <a:spcPct val="115000"/>
                        </a:lnSpc>
                        <a:spcAft>
                          <a:spcPts val="0"/>
                        </a:spcAft>
                      </a:pPr>
                      <a:r>
                        <a:rPr lang="id-ID" sz="1200" dirty="0">
                          <a:effectLst/>
                        </a:rPr>
                        <a:t>NO</a:t>
                      </a:r>
                      <a:endParaRPr lang="id-ID" sz="1200" dirty="0">
                        <a:effectLst/>
                        <a:latin typeface="Calibri"/>
                        <a:ea typeface="Times New Roman"/>
                        <a:cs typeface="Arial"/>
                      </a:endParaRPr>
                    </a:p>
                  </a:txBody>
                  <a:tcPr marL="68580" marR="68580" marT="0" marB="0" anchor="ctr"/>
                </a:tc>
                <a:tc>
                  <a:txBody>
                    <a:bodyPr/>
                    <a:lstStyle/>
                    <a:p>
                      <a:pPr algn="ctr">
                        <a:lnSpc>
                          <a:spcPct val="115000"/>
                        </a:lnSpc>
                        <a:spcAft>
                          <a:spcPts val="0"/>
                        </a:spcAft>
                      </a:pPr>
                      <a:r>
                        <a:rPr lang="id-ID" sz="1200" dirty="0">
                          <a:effectLst/>
                        </a:rPr>
                        <a:t>Skenario Pengujian</a:t>
                      </a:r>
                      <a:endParaRPr lang="id-ID" sz="1200" dirty="0">
                        <a:effectLst/>
                        <a:latin typeface="Calibri"/>
                        <a:ea typeface="Times New Roman"/>
                        <a:cs typeface="Arial"/>
                      </a:endParaRPr>
                    </a:p>
                  </a:txBody>
                  <a:tcPr marL="68580" marR="68580" marT="0" marB="0" anchor="ctr"/>
                </a:tc>
                <a:tc>
                  <a:txBody>
                    <a:bodyPr/>
                    <a:lstStyle/>
                    <a:p>
                      <a:pPr algn="ctr">
                        <a:lnSpc>
                          <a:spcPct val="115000"/>
                        </a:lnSpc>
                        <a:spcAft>
                          <a:spcPts val="0"/>
                        </a:spcAft>
                      </a:pPr>
                      <a:r>
                        <a:rPr lang="id-ID" sz="1200">
                          <a:effectLst/>
                        </a:rPr>
                        <a:t>Test Case</a:t>
                      </a:r>
                      <a:endParaRPr lang="id-ID" sz="1200">
                        <a:effectLst/>
                        <a:latin typeface="Calibri"/>
                        <a:ea typeface="Times New Roman"/>
                        <a:cs typeface="Arial"/>
                      </a:endParaRPr>
                    </a:p>
                  </a:txBody>
                  <a:tcPr marL="68580" marR="68580" marT="0" marB="0" anchor="ctr"/>
                </a:tc>
                <a:tc>
                  <a:txBody>
                    <a:bodyPr/>
                    <a:lstStyle/>
                    <a:p>
                      <a:pPr algn="ctr">
                        <a:lnSpc>
                          <a:spcPct val="115000"/>
                        </a:lnSpc>
                        <a:spcAft>
                          <a:spcPts val="0"/>
                        </a:spcAft>
                      </a:pPr>
                      <a:r>
                        <a:rPr lang="id-ID" sz="1200">
                          <a:effectLst/>
                        </a:rPr>
                        <a:t>Hasil yang diharapkan</a:t>
                      </a:r>
                      <a:endParaRPr lang="id-ID" sz="1200">
                        <a:effectLst/>
                        <a:latin typeface="Calibri"/>
                        <a:ea typeface="Times New Roman"/>
                        <a:cs typeface="Arial"/>
                      </a:endParaRPr>
                    </a:p>
                  </a:txBody>
                  <a:tcPr marL="68580" marR="68580" marT="0" marB="0" anchor="ctr"/>
                </a:tc>
                <a:tc>
                  <a:txBody>
                    <a:bodyPr/>
                    <a:lstStyle/>
                    <a:p>
                      <a:pPr algn="ctr">
                        <a:lnSpc>
                          <a:spcPct val="115000"/>
                        </a:lnSpc>
                        <a:spcAft>
                          <a:spcPts val="0"/>
                        </a:spcAft>
                      </a:pPr>
                      <a:r>
                        <a:rPr lang="id-ID" sz="1200">
                          <a:effectLst/>
                        </a:rPr>
                        <a:t>Hasil Pengujian</a:t>
                      </a:r>
                      <a:endParaRPr lang="id-ID" sz="1200">
                        <a:effectLst/>
                        <a:latin typeface="Calibri"/>
                        <a:ea typeface="Times New Roman"/>
                        <a:cs typeface="Arial"/>
                      </a:endParaRPr>
                    </a:p>
                  </a:txBody>
                  <a:tcPr marL="68580" marR="68580" marT="0" marB="0" anchor="ctr"/>
                </a:tc>
                <a:tc>
                  <a:txBody>
                    <a:bodyPr/>
                    <a:lstStyle/>
                    <a:p>
                      <a:pPr algn="ctr">
                        <a:lnSpc>
                          <a:spcPct val="115000"/>
                        </a:lnSpc>
                        <a:spcAft>
                          <a:spcPts val="0"/>
                        </a:spcAft>
                      </a:pPr>
                      <a:r>
                        <a:rPr lang="id-ID" sz="1200">
                          <a:effectLst/>
                        </a:rPr>
                        <a:t>Kesimpulan</a:t>
                      </a:r>
                      <a:endParaRPr lang="id-ID" sz="1200">
                        <a:effectLst/>
                        <a:latin typeface="Calibri"/>
                        <a:ea typeface="Times New Roman"/>
                        <a:cs typeface="Arial"/>
                      </a:endParaRPr>
                    </a:p>
                  </a:txBody>
                  <a:tcPr marL="68580" marR="68580" marT="0" marB="0" anchor="ctr"/>
                </a:tc>
              </a:tr>
              <a:tr h="1744546">
                <a:tc>
                  <a:txBody>
                    <a:bodyPr/>
                    <a:lstStyle/>
                    <a:p>
                      <a:pPr algn="just">
                        <a:lnSpc>
                          <a:spcPct val="115000"/>
                        </a:lnSpc>
                        <a:spcAft>
                          <a:spcPts val="0"/>
                        </a:spcAft>
                      </a:pPr>
                      <a:r>
                        <a:rPr lang="id-ID" sz="1200">
                          <a:effectLst/>
                        </a:rPr>
                        <a:t>1.</a:t>
                      </a:r>
                      <a:endParaRPr lang="id-ID" sz="1200">
                        <a:effectLst/>
                        <a:latin typeface="Calibri"/>
                        <a:ea typeface="Times New Roman"/>
                        <a:cs typeface="Arial"/>
                      </a:endParaRPr>
                    </a:p>
                  </a:txBody>
                  <a:tcPr marL="68580" marR="68580" marT="0" marB="0"/>
                </a:tc>
                <a:tc>
                  <a:txBody>
                    <a:bodyPr/>
                    <a:lstStyle/>
                    <a:p>
                      <a:pPr algn="just">
                        <a:lnSpc>
                          <a:spcPct val="115000"/>
                        </a:lnSpc>
                        <a:spcAft>
                          <a:spcPts val="0"/>
                        </a:spcAft>
                      </a:pPr>
                      <a:r>
                        <a:rPr lang="id-ID" sz="1200" dirty="0">
                          <a:effectLst/>
                        </a:rPr>
                        <a:t>Tidak memilih nama bahan dan mengosongkan jumlah lalu menekan tombol simpan.</a:t>
                      </a:r>
                      <a:endParaRPr lang="id-ID" sz="1200" dirty="0">
                        <a:effectLst/>
                        <a:latin typeface="Calibri"/>
                        <a:ea typeface="Times New Roman"/>
                        <a:cs typeface="Arial"/>
                      </a:endParaRPr>
                    </a:p>
                  </a:txBody>
                  <a:tcPr marL="68580" marR="68580" marT="0" marB="0"/>
                </a:tc>
                <a:tc>
                  <a:txBody>
                    <a:bodyPr/>
                    <a:lstStyle/>
                    <a:p>
                      <a:pPr algn="just">
                        <a:lnSpc>
                          <a:spcPct val="115000"/>
                        </a:lnSpc>
                        <a:spcAft>
                          <a:spcPts val="0"/>
                        </a:spcAft>
                      </a:pPr>
                      <a:r>
                        <a:rPr lang="id-ID" sz="1200" dirty="0">
                          <a:effectLst/>
                        </a:rPr>
                        <a:t>Nama bahan: </a:t>
                      </a:r>
                      <a:endParaRPr lang="id-ID" sz="1200" dirty="0" smtClean="0">
                        <a:effectLst/>
                      </a:endParaRPr>
                    </a:p>
                    <a:p>
                      <a:pPr algn="just">
                        <a:lnSpc>
                          <a:spcPct val="115000"/>
                        </a:lnSpc>
                        <a:spcAft>
                          <a:spcPts val="0"/>
                        </a:spcAft>
                      </a:pPr>
                      <a:r>
                        <a:rPr lang="id-ID" sz="1200" dirty="0" smtClean="0">
                          <a:effectLst/>
                        </a:rPr>
                        <a:t>(tidak </a:t>
                      </a:r>
                      <a:r>
                        <a:rPr lang="id-ID" sz="1200" dirty="0">
                          <a:effectLst/>
                        </a:rPr>
                        <a:t>dipilih)</a:t>
                      </a:r>
                    </a:p>
                    <a:p>
                      <a:pPr algn="just">
                        <a:lnSpc>
                          <a:spcPct val="115000"/>
                        </a:lnSpc>
                        <a:spcAft>
                          <a:spcPts val="0"/>
                        </a:spcAft>
                      </a:pPr>
                      <a:r>
                        <a:rPr lang="id-ID" sz="1200" dirty="0">
                          <a:effectLst/>
                        </a:rPr>
                        <a:t>Jumlah :</a:t>
                      </a:r>
                    </a:p>
                    <a:p>
                      <a:pPr algn="just">
                        <a:lnSpc>
                          <a:spcPct val="115000"/>
                        </a:lnSpc>
                        <a:spcAft>
                          <a:spcPts val="0"/>
                        </a:spcAft>
                      </a:pPr>
                      <a:r>
                        <a:rPr lang="id-ID" sz="1200" dirty="0">
                          <a:effectLst/>
                        </a:rPr>
                        <a:t>(kosong)</a:t>
                      </a:r>
                      <a:endParaRPr lang="id-ID" sz="1200" dirty="0">
                        <a:effectLst/>
                        <a:latin typeface="Calibri"/>
                        <a:ea typeface="Times New Roman"/>
                        <a:cs typeface="Arial"/>
                      </a:endParaRPr>
                    </a:p>
                  </a:txBody>
                  <a:tcPr marL="68580" marR="68580" marT="0" marB="0"/>
                </a:tc>
                <a:tc>
                  <a:txBody>
                    <a:bodyPr/>
                    <a:lstStyle/>
                    <a:p>
                      <a:pPr algn="just">
                        <a:lnSpc>
                          <a:spcPct val="115000"/>
                        </a:lnSpc>
                        <a:spcAft>
                          <a:spcPts val="0"/>
                        </a:spcAft>
                      </a:pPr>
                      <a:r>
                        <a:rPr lang="id-ID" sz="1200" dirty="0">
                          <a:effectLst/>
                        </a:rPr>
                        <a:t>Muncul pesan data harus diisi</a:t>
                      </a:r>
                      <a:endParaRPr lang="id-ID" sz="1200" dirty="0">
                        <a:effectLst/>
                        <a:latin typeface="Calibri"/>
                        <a:ea typeface="Times New Roman"/>
                        <a:cs typeface="Arial"/>
                      </a:endParaRPr>
                    </a:p>
                  </a:txBody>
                  <a:tcPr marL="68580" marR="68580" marT="0" marB="0"/>
                </a:tc>
                <a:tc>
                  <a:txBody>
                    <a:bodyPr/>
                    <a:lstStyle/>
                    <a:p>
                      <a:pPr algn="just">
                        <a:lnSpc>
                          <a:spcPct val="115000"/>
                        </a:lnSpc>
                        <a:spcAft>
                          <a:spcPts val="0"/>
                        </a:spcAft>
                      </a:pPr>
                      <a:r>
                        <a:rPr lang="id-ID" sz="1200" dirty="0">
                          <a:effectLst/>
                        </a:rPr>
                        <a:t>Sesuai harapan</a:t>
                      </a:r>
                      <a:endParaRPr lang="id-ID" sz="1200" dirty="0">
                        <a:effectLst/>
                        <a:latin typeface="Calibri"/>
                        <a:ea typeface="Times New Roman"/>
                        <a:cs typeface="Arial"/>
                      </a:endParaRPr>
                    </a:p>
                  </a:txBody>
                  <a:tcPr marL="68580" marR="68580" marT="0" marB="0"/>
                </a:tc>
                <a:tc>
                  <a:txBody>
                    <a:bodyPr/>
                    <a:lstStyle/>
                    <a:p>
                      <a:pPr algn="just">
                        <a:lnSpc>
                          <a:spcPct val="115000"/>
                        </a:lnSpc>
                        <a:spcAft>
                          <a:spcPts val="0"/>
                        </a:spcAft>
                      </a:pPr>
                      <a:r>
                        <a:rPr lang="id-ID" sz="1200" dirty="0">
                          <a:effectLst/>
                        </a:rPr>
                        <a:t>Valid</a:t>
                      </a:r>
                      <a:endParaRPr lang="id-ID" sz="1200" dirty="0">
                        <a:effectLst/>
                        <a:latin typeface="Calibri"/>
                        <a:ea typeface="Times New Roman"/>
                        <a:cs typeface="Arial"/>
                      </a:endParaRPr>
                    </a:p>
                  </a:txBody>
                  <a:tcPr marL="68580" marR="68580" marT="0" marB="0"/>
                </a:tc>
              </a:tr>
              <a:tr h="1524736">
                <a:tc>
                  <a:txBody>
                    <a:bodyPr/>
                    <a:lstStyle/>
                    <a:p>
                      <a:pPr algn="just">
                        <a:lnSpc>
                          <a:spcPct val="115000"/>
                        </a:lnSpc>
                        <a:spcAft>
                          <a:spcPts val="0"/>
                        </a:spcAft>
                      </a:pPr>
                      <a:r>
                        <a:rPr lang="id-ID" sz="1200">
                          <a:effectLst/>
                        </a:rPr>
                        <a:t>2.</a:t>
                      </a:r>
                      <a:endParaRPr lang="id-ID" sz="1200">
                        <a:effectLst/>
                        <a:latin typeface="Calibri"/>
                        <a:ea typeface="Times New Roman"/>
                        <a:cs typeface="Arial"/>
                      </a:endParaRPr>
                    </a:p>
                  </a:txBody>
                  <a:tcPr marL="68580" marR="68580" marT="0" marB="0"/>
                </a:tc>
                <a:tc>
                  <a:txBody>
                    <a:bodyPr/>
                    <a:lstStyle/>
                    <a:p>
                      <a:pPr algn="just">
                        <a:lnSpc>
                          <a:spcPct val="115000"/>
                        </a:lnSpc>
                        <a:spcAft>
                          <a:spcPts val="0"/>
                        </a:spcAft>
                      </a:pPr>
                      <a:r>
                        <a:rPr lang="id-ID" sz="1200">
                          <a:effectLst/>
                        </a:rPr>
                        <a:t>Mengisi jumlah dengan huruf simbol tanda baca dan simbol matematika</a:t>
                      </a:r>
                      <a:endParaRPr lang="id-ID" sz="1200">
                        <a:effectLst/>
                        <a:latin typeface="Calibri"/>
                        <a:ea typeface="Times New Roman"/>
                        <a:cs typeface="Arial"/>
                      </a:endParaRPr>
                    </a:p>
                  </a:txBody>
                  <a:tcPr marL="68580" marR="68580" marT="0" marB="0"/>
                </a:tc>
                <a:tc>
                  <a:txBody>
                    <a:bodyPr/>
                    <a:lstStyle/>
                    <a:p>
                      <a:pPr algn="just">
                        <a:lnSpc>
                          <a:spcPct val="115000"/>
                        </a:lnSpc>
                        <a:spcAft>
                          <a:spcPts val="0"/>
                        </a:spcAft>
                      </a:pPr>
                      <a:r>
                        <a:rPr lang="id-ID" sz="1200">
                          <a:effectLst/>
                        </a:rPr>
                        <a:t>Jumlah :</a:t>
                      </a:r>
                    </a:p>
                    <a:p>
                      <a:pPr algn="just">
                        <a:lnSpc>
                          <a:spcPct val="115000"/>
                        </a:lnSpc>
                        <a:spcAft>
                          <a:spcPts val="0"/>
                        </a:spcAft>
                      </a:pPr>
                      <a:r>
                        <a:rPr lang="id-ID" sz="1200">
                          <a:effectLst/>
                        </a:rPr>
                        <a:t>(isi salah)</a:t>
                      </a:r>
                      <a:endParaRPr lang="id-ID" sz="1200">
                        <a:effectLst/>
                        <a:latin typeface="Calibri"/>
                        <a:ea typeface="Times New Roman"/>
                        <a:cs typeface="Arial"/>
                      </a:endParaRPr>
                    </a:p>
                  </a:txBody>
                  <a:tcPr marL="68580" marR="68580" marT="0" marB="0"/>
                </a:tc>
                <a:tc>
                  <a:txBody>
                    <a:bodyPr/>
                    <a:lstStyle/>
                    <a:p>
                      <a:pPr algn="just">
                        <a:lnSpc>
                          <a:spcPct val="115000"/>
                        </a:lnSpc>
                        <a:spcAft>
                          <a:spcPts val="0"/>
                        </a:spcAft>
                      </a:pPr>
                      <a:r>
                        <a:rPr lang="id-ID" sz="1200" dirty="0">
                          <a:effectLst/>
                        </a:rPr>
                        <a:t>Data tidak dapat disimpan</a:t>
                      </a:r>
                      <a:endParaRPr lang="id-ID" sz="1200" dirty="0">
                        <a:effectLst/>
                        <a:latin typeface="Calibri"/>
                        <a:ea typeface="Times New Roman"/>
                        <a:cs typeface="Arial"/>
                      </a:endParaRPr>
                    </a:p>
                  </a:txBody>
                  <a:tcPr marL="68580" marR="68580" marT="0" marB="0"/>
                </a:tc>
                <a:tc>
                  <a:txBody>
                    <a:bodyPr/>
                    <a:lstStyle/>
                    <a:p>
                      <a:pPr algn="just">
                        <a:lnSpc>
                          <a:spcPct val="115000"/>
                        </a:lnSpc>
                        <a:spcAft>
                          <a:spcPts val="0"/>
                        </a:spcAft>
                      </a:pPr>
                      <a:r>
                        <a:rPr lang="id-ID" sz="1200" dirty="0">
                          <a:effectLst/>
                        </a:rPr>
                        <a:t>Sesuai harapan</a:t>
                      </a:r>
                      <a:endParaRPr lang="id-ID" sz="1200" dirty="0">
                        <a:effectLst/>
                        <a:latin typeface="Calibri"/>
                        <a:ea typeface="Times New Roman"/>
                        <a:cs typeface="Arial"/>
                      </a:endParaRPr>
                    </a:p>
                  </a:txBody>
                  <a:tcPr marL="68580" marR="68580" marT="0" marB="0"/>
                </a:tc>
                <a:tc>
                  <a:txBody>
                    <a:bodyPr/>
                    <a:lstStyle/>
                    <a:p>
                      <a:pPr algn="just">
                        <a:lnSpc>
                          <a:spcPct val="115000"/>
                        </a:lnSpc>
                        <a:spcAft>
                          <a:spcPts val="0"/>
                        </a:spcAft>
                      </a:pPr>
                      <a:r>
                        <a:rPr lang="id-ID" sz="1200" dirty="0">
                          <a:effectLst/>
                        </a:rPr>
                        <a:t>Valid</a:t>
                      </a:r>
                      <a:endParaRPr lang="id-ID" sz="1200" dirty="0">
                        <a:effectLst/>
                        <a:latin typeface="Calibri"/>
                        <a:ea typeface="Times New Roman"/>
                        <a:cs typeface="Arial"/>
                      </a:endParaRPr>
                    </a:p>
                  </a:txBody>
                  <a:tcPr marL="68580" marR="68580" marT="0" marB="0"/>
                </a:tc>
              </a:tr>
              <a:tr h="1085114">
                <a:tc>
                  <a:txBody>
                    <a:bodyPr/>
                    <a:lstStyle/>
                    <a:p>
                      <a:pPr algn="just">
                        <a:lnSpc>
                          <a:spcPct val="115000"/>
                        </a:lnSpc>
                        <a:spcAft>
                          <a:spcPts val="0"/>
                        </a:spcAft>
                      </a:pPr>
                      <a:r>
                        <a:rPr lang="id-ID" sz="1200">
                          <a:effectLst/>
                        </a:rPr>
                        <a:t>3.</a:t>
                      </a:r>
                      <a:endParaRPr lang="id-ID" sz="1200">
                        <a:effectLst/>
                        <a:latin typeface="Calibri"/>
                        <a:ea typeface="Times New Roman"/>
                        <a:cs typeface="Arial"/>
                      </a:endParaRPr>
                    </a:p>
                  </a:txBody>
                  <a:tcPr marL="68580" marR="68580" marT="0" marB="0"/>
                </a:tc>
                <a:tc>
                  <a:txBody>
                    <a:bodyPr/>
                    <a:lstStyle/>
                    <a:p>
                      <a:pPr algn="just">
                        <a:lnSpc>
                          <a:spcPct val="115000"/>
                        </a:lnSpc>
                        <a:spcAft>
                          <a:spcPts val="0"/>
                        </a:spcAft>
                      </a:pPr>
                      <a:r>
                        <a:rPr lang="id-ID" sz="1200">
                          <a:effectLst/>
                        </a:rPr>
                        <a:t>Mengisi form dengan benar lalu menekan tombol simpan</a:t>
                      </a:r>
                      <a:endParaRPr lang="id-ID" sz="1200">
                        <a:effectLst/>
                        <a:latin typeface="Calibri"/>
                        <a:ea typeface="Times New Roman"/>
                        <a:cs typeface="Arial"/>
                      </a:endParaRPr>
                    </a:p>
                  </a:txBody>
                  <a:tcPr marL="68580" marR="68580" marT="0" marB="0"/>
                </a:tc>
                <a:tc>
                  <a:txBody>
                    <a:bodyPr/>
                    <a:lstStyle/>
                    <a:p>
                      <a:pPr algn="just">
                        <a:lnSpc>
                          <a:spcPct val="115000"/>
                        </a:lnSpc>
                        <a:spcAft>
                          <a:spcPts val="0"/>
                        </a:spcAft>
                      </a:pPr>
                      <a:r>
                        <a:rPr lang="id-ID" sz="1200">
                          <a:effectLst/>
                        </a:rPr>
                        <a:t>Nama bahan :</a:t>
                      </a:r>
                    </a:p>
                    <a:p>
                      <a:pPr algn="just">
                        <a:lnSpc>
                          <a:spcPct val="115000"/>
                        </a:lnSpc>
                        <a:spcAft>
                          <a:spcPts val="0"/>
                        </a:spcAft>
                      </a:pPr>
                      <a:r>
                        <a:rPr lang="id-ID" sz="1200">
                          <a:effectLst/>
                        </a:rPr>
                        <a:t>(dipilih)</a:t>
                      </a:r>
                    </a:p>
                    <a:p>
                      <a:pPr algn="just">
                        <a:lnSpc>
                          <a:spcPct val="115000"/>
                        </a:lnSpc>
                        <a:spcAft>
                          <a:spcPts val="0"/>
                        </a:spcAft>
                      </a:pPr>
                      <a:r>
                        <a:rPr lang="id-ID" sz="1200">
                          <a:effectLst/>
                        </a:rPr>
                        <a:t>Jumlah :</a:t>
                      </a:r>
                    </a:p>
                    <a:p>
                      <a:pPr algn="just">
                        <a:lnSpc>
                          <a:spcPct val="115000"/>
                        </a:lnSpc>
                        <a:spcAft>
                          <a:spcPts val="0"/>
                        </a:spcAft>
                      </a:pPr>
                      <a:r>
                        <a:rPr lang="id-ID" sz="1200">
                          <a:effectLst/>
                        </a:rPr>
                        <a:t>(isi benar)</a:t>
                      </a:r>
                      <a:endParaRPr lang="id-ID" sz="1200">
                        <a:effectLst/>
                        <a:latin typeface="Calibri"/>
                        <a:ea typeface="Times New Roman"/>
                        <a:cs typeface="Arial"/>
                      </a:endParaRPr>
                    </a:p>
                  </a:txBody>
                  <a:tcPr marL="68580" marR="68580" marT="0" marB="0"/>
                </a:tc>
                <a:tc>
                  <a:txBody>
                    <a:bodyPr/>
                    <a:lstStyle/>
                    <a:p>
                      <a:pPr algn="just">
                        <a:lnSpc>
                          <a:spcPct val="115000"/>
                        </a:lnSpc>
                        <a:spcAft>
                          <a:spcPts val="0"/>
                        </a:spcAft>
                      </a:pPr>
                      <a:r>
                        <a:rPr lang="id-ID" sz="1200" dirty="0">
                          <a:effectLst/>
                        </a:rPr>
                        <a:t>Muncul pesan data berhasil disimpan</a:t>
                      </a:r>
                      <a:endParaRPr lang="id-ID" sz="1200" dirty="0">
                        <a:effectLst/>
                        <a:latin typeface="Calibri"/>
                        <a:ea typeface="Times New Roman"/>
                        <a:cs typeface="Arial"/>
                      </a:endParaRPr>
                    </a:p>
                  </a:txBody>
                  <a:tcPr marL="68580" marR="68580" marT="0" marB="0"/>
                </a:tc>
                <a:tc>
                  <a:txBody>
                    <a:bodyPr/>
                    <a:lstStyle/>
                    <a:p>
                      <a:pPr algn="just">
                        <a:lnSpc>
                          <a:spcPct val="115000"/>
                        </a:lnSpc>
                        <a:spcAft>
                          <a:spcPts val="0"/>
                        </a:spcAft>
                      </a:pPr>
                      <a:r>
                        <a:rPr lang="id-ID" sz="1200">
                          <a:effectLst/>
                        </a:rPr>
                        <a:t>Sesuai harapan</a:t>
                      </a:r>
                      <a:endParaRPr lang="id-ID" sz="1200">
                        <a:effectLst/>
                        <a:latin typeface="Calibri"/>
                        <a:ea typeface="Times New Roman"/>
                        <a:cs typeface="Arial"/>
                      </a:endParaRPr>
                    </a:p>
                  </a:txBody>
                  <a:tcPr marL="68580" marR="68580" marT="0" marB="0"/>
                </a:tc>
                <a:tc>
                  <a:txBody>
                    <a:bodyPr/>
                    <a:lstStyle/>
                    <a:p>
                      <a:pPr algn="just">
                        <a:lnSpc>
                          <a:spcPct val="115000"/>
                        </a:lnSpc>
                        <a:spcAft>
                          <a:spcPts val="0"/>
                        </a:spcAft>
                      </a:pPr>
                      <a:r>
                        <a:rPr lang="id-ID" sz="1200" dirty="0">
                          <a:effectLst/>
                        </a:rPr>
                        <a:t>Valid</a:t>
                      </a:r>
                      <a:endParaRPr lang="id-ID" sz="1200" dirty="0">
                        <a:effectLst/>
                        <a:latin typeface="Calibri"/>
                        <a:ea typeface="Times New Roman"/>
                        <a:cs typeface="Arial"/>
                      </a:endParaRPr>
                    </a:p>
                  </a:txBody>
                  <a:tcPr marL="68580" marR="68580" marT="0" marB="0"/>
                </a:tc>
              </a:tr>
            </a:tbl>
          </a:graphicData>
        </a:graphic>
      </p:graphicFrame>
    </p:spTree>
    <p:extLst>
      <p:ext uri="{BB962C8B-B14F-4D97-AF65-F5344CB8AC3E}">
        <p14:creationId xmlns:p14="http://schemas.microsoft.com/office/powerpoint/2010/main" val="38428754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1999" cy="1371600"/>
          </a:xfrm>
        </p:spPr>
        <p:txBody>
          <a:bodyPr/>
          <a:lstStyle/>
          <a:p>
            <a:pPr algn="ctr"/>
            <a:r>
              <a:rPr lang="id-ID" dirty="0" smtClean="0"/>
              <a:t>Blackbox testing pada form tambah sales</a:t>
            </a:r>
            <a:endParaRPr lang="id-ID" dirty="0"/>
          </a:p>
        </p:txBody>
      </p:sp>
      <p:graphicFrame>
        <p:nvGraphicFramePr>
          <p:cNvPr id="4" name="Table 3"/>
          <p:cNvGraphicFramePr>
            <a:graphicFrameLocks noGrp="1"/>
          </p:cNvGraphicFramePr>
          <p:nvPr>
            <p:extLst>
              <p:ext uri="{D42A27DB-BD31-4B8C-83A1-F6EECF244321}">
                <p14:modId xmlns:p14="http://schemas.microsoft.com/office/powerpoint/2010/main" val="799060240"/>
              </p:ext>
            </p:extLst>
          </p:nvPr>
        </p:nvGraphicFramePr>
        <p:xfrm>
          <a:off x="152400" y="1333499"/>
          <a:ext cx="11887200" cy="5334000"/>
        </p:xfrm>
        <a:graphic>
          <a:graphicData uri="http://schemas.openxmlformats.org/drawingml/2006/table">
            <a:tbl>
              <a:tblPr firstRow="1" firstCol="1" bandRow="1">
                <a:tableStyleId>{5C22544A-7EE6-4342-B048-85BDC9FD1C3A}</a:tableStyleId>
              </a:tblPr>
              <a:tblGrid>
                <a:gridCol w="977804"/>
                <a:gridCol w="2669768"/>
                <a:gridCol w="2054113"/>
                <a:gridCol w="2052663"/>
                <a:gridCol w="1848412"/>
                <a:gridCol w="2284440"/>
              </a:tblGrid>
              <a:tr h="848520">
                <a:tc>
                  <a:txBody>
                    <a:bodyPr/>
                    <a:lstStyle/>
                    <a:p>
                      <a:pPr algn="ctr">
                        <a:lnSpc>
                          <a:spcPct val="115000"/>
                        </a:lnSpc>
                        <a:spcAft>
                          <a:spcPts val="0"/>
                        </a:spcAft>
                      </a:pPr>
                      <a:r>
                        <a:rPr lang="id-ID" sz="1200" dirty="0">
                          <a:effectLst/>
                        </a:rPr>
                        <a:t>NO</a:t>
                      </a:r>
                      <a:endParaRPr lang="id-ID" sz="1100" dirty="0">
                        <a:effectLst/>
                        <a:latin typeface="Calibri"/>
                        <a:ea typeface="Times New Roman"/>
                        <a:cs typeface="Arial"/>
                      </a:endParaRPr>
                    </a:p>
                  </a:txBody>
                  <a:tcPr marL="66054" marR="66054" marT="0" marB="0" anchor="ctr"/>
                </a:tc>
                <a:tc>
                  <a:txBody>
                    <a:bodyPr/>
                    <a:lstStyle/>
                    <a:p>
                      <a:pPr algn="ctr">
                        <a:lnSpc>
                          <a:spcPct val="115000"/>
                        </a:lnSpc>
                        <a:spcAft>
                          <a:spcPts val="0"/>
                        </a:spcAft>
                      </a:pPr>
                      <a:r>
                        <a:rPr lang="id-ID" sz="1200" dirty="0">
                          <a:effectLst/>
                        </a:rPr>
                        <a:t>Skenario Pengujian</a:t>
                      </a:r>
                      <a:endParaRPr lang="id-ID" sz="1100" dirty="0">
                        <a:effectLst/>
                        <a:latin typeface="Calibri"/>
                        <a:ea typeface="Times New Roman"/>
                        <a:cs typeface="Arial"/>
                      </a:endParaRPr>
                    </a:p>
                  </a:txBody>
                  <a:tcPr marL="66054" marR="66054" marT="0" marB="0" anchor="ctr"/>
                </a:tc>
                <a:tc>
                  <a:txBody>
                    <a:bodyPr/>
                    <a:lstStyle/>
                    <a:p>
                      <a:pPr algn="ctr">
                        <a:lnSpc>
                          <a:spcPct val="115000"/>
                        </a:lnSpc>
                        <a:spcAft>
                          <a:spcPts val="0"/>
                        </a:spcAft>
                      </a:pPr>
                      <a:r>
                        <a:rPr lang="id-ID" sz="1200">
                          <a:effectLst/>
                        </a:rPr>
                        <a:t>Test Case</a:t>
                      </a:r>
                      <a:endParaRPr lang="id-ID" sz="1100">
                        <a:effectLst/>
                        <a:latin typeface="Calibri"/>
                        <a:ea typeface="Times New Roman"/>
                        <a:cs typeface="Arial"/>
                      </a:endParaRPr>
                    </a:p>
                  </a:txBody>
                  <a:tcPr marL="66054" marR="66054" marT="0" marB="0" anchor="ctr"/>
                </a:tc>
                <a:tc>
                  <a:txBody>
                    <a:bodyPr/>
                    <a:lstStyle/>
                    <a:p>
                      <a:pPr algn="ctr">
                        <a:lnSpc>
                          <a:spcPct val="115000"/>
                        </a:lnSpc>
                        <a:spcAft>
                          <a:spcPts val="0"/>
                        </a:spcAft>
                      </a:pPr>
                      <a:r>
                        <a:rPr lang="id-ID" sz="1200" dirty="0">
                          <a:effectLst/>
                        </a:rPr>
                        <a:t>Hasil yang diharapkan</a:t>
                      </a:r>
                      <a:endParaRPr lang="id-ID" sz="1100" dirty="0">
                        <a:effectLst/>
                        <a:latin typeface="Calibri"/>
                        <a:ea typeface="Times New Roman"/>
                        <a:cs typeface="Arial"/>
                      </a:endParaRPr>
                    </a:p>
                  </a:txBody>
                  <a:tcPr marL="66054" marR="66054" marT="0" marB="0" anchor="ctr"/>
                </a:tc>
                <a:tc>
                  <a:txBody>
                    <a:bodyPr/>
                    <a:lstStyle/>
                    <a:p>
                      <a:pPr algn="ctr">
                        <a:lnSpc>
                          <a:spcPct val="115000"/>
                        </a:lnSpc>
                        <a:spcAft>
                          <a:spcPts val="0"/>
                        </a:spcAft>
                      </a:pPr>
                      <a:r>
                        <a:rPr lang="id-ID" sz="1200">
                          <a:effectLst/>
                        </a:rPr>
                        <a:t>Hasil Pengujian</a:t>
                      </a:r>
                      <a:endParaRPr lang="id-ID" sz="1100">
                        <a:effectLst/>
                        <a:latin typeface="Calibri"/>
                        <a:ea typeface="Times New Roman"/>
                        <a:cs typeface="Arial"/>
                      </a:endParaRPr>
                    </a:p>
                  </a:txBody>
                  <a:tcPr marL="66054" marR="66054" marT="0" marB="0" anchor="ctr"/>
                </a:tc>
                <a:tc>
                  <a:txBody>
                    <a:bodyPr/>
                    <a:lstStyle/>
                    <a:p>
                      <a:pPr algn="ctr">
                        <a:lnSpc>
                          <a:spcPct val="115000"/>
                        </a:lnSpc>
                        <a:spcAft>
                          <a:spcPts val="0"/>
                        </a:spcAft>
                      </a:pPr>
                      <a:r>
                        <a:rPr lang="id-ID" sz="1200">
                          <a:effectLst/>
                        </a:rPr>
                        <a:t>Kesimpulan</a:t>
                      </a:r>
                      <a:endParaRPr lang="id-ID" sz="1100">
                        <a:effectLst/>
                        <a:latin typeface="Calibri"/>
                        <a:ea typeface="Times New Roman"/>
                        <a:cs typeface="Arial"/>
                      </a:endParaRPr>
                    </a:p>
                  </a:txBody>
                  <a:tcPr marL="66054" marR="66054" marT="0" marB="0" anchor="ctr"/>
                </a:tc>
              </a:tr>
              <a:tr h="1495160">
                <a:tc>
                  <a:txBody>
                    <a:bodyPr/>
                    <a:lstStyle/>
                    <a:p>
                      <a:pPr algn="just">
                        <a:lnSpc>
                          <a:spcPct val="115000"/>
                        </a:lnSpc>
                        <a:spcAft>
                          <a:spcPts val="0"/>
                        </a:spcAft>
                      </a:pPr>
                      <a:r>
                        <a:rPr lang="id-ID" sz="1200">
                          <a:effectLst/>
                        </a:rPr>
                        <a:t>1.</a:t>
                      </a:r>
                      <a:endParaRPr lang="id-ID" sz="1100">
                        <a:effectLst/>
                        <a:latin typeface="Calibri"/>
                        <a:ea typeface="Times New Roman"/>
                        <a:cs typeface="Arial"/>
                      </a:endParaRPr>
                    </a:p>
                  </a:txBody>
                  <a:tcPr marL="66054" marR="66054" marT="0" marB="0"/>
                </a:tc>
                <a:tc>
                  <a:txBody>
                    <a:bodyPr/>
                    <a:lstStyle/>
                    <a:p>
                      <a:pPr algn="just">
                        <a:lnSpc>
                          <a:spcPct val="115000"/>
                        </a:lnSpc>
                        <a:spcAft>
                          <a:spcPts val="0"/>
                        </a:spcAft>
                      </a:pPr>
                      <a:r>
                        <a:rPr lang="id-ID" sz="1200" dirty="0">
                          <a:effectLst/>
                        </a:rPr>
                        <a:t>Mengosongkan nama, alamat, dan nomer HP lalu menekan tombolsimpan</a:t>
                      </a:r>
                      <a:endParaRPr lang="id-ID" sz="1100" dirty="0">
                        <a:effectLst/>
                        <a:latin typeface="Calibri"/>
                        <a:ea typeface="Times New Roman"/>
                        <a:cs typeface="Arial"/>
                      </a:endParaRPr>
                    </a:p>
                  </a:txBody>
                  <a:tcPr marL="66054" marR="66054" marT="0" marB="0"/>
                </a:tc>
                <a:tc>
                  <a:txBody>
                    <a:bodyPr/>
                    <a:lstStyle/>
                    <a:p>
                      <a:pPr algn="just">
                        <a:lnSpc>
                          <a:spcPct val="115000"/>
                        </a:lnSpc>
                        <a:spcAft>
                          <a:spcPts val="0"/>
                        </a:spcAft>
                      </a:pPr>
                      <a:r>
                        <a:rPr lang="id-ID" sz="1200" dirty="0">
                          <a:effectLst/>
                        </a:rPr>
                        <a:t>Nama : </a:t>
                      </a:r>
                      <a:endParaRPr lang="id-ID" sz="1200" dirty="0" smtClean="0">
                        <a:effectLst/>
                      </a:endParaRPr>
                    </a:p>
                    <a:p>
                      <a:pPr algn="just">
                        <a:lnSpc>
                          <a:spcPct val="115000"/>
                        </a:lnSpc>
                        <a:spcAft>
                          <a:spcPts val="0"/>
                        </a:spcAft>
                      </a:pPr>
                      <a:r>
                        <a:rPr lang="id-ID" sz="1200" dirty="0" smtClean="0">
                          <a:effectLst/>
                        </a:rPr>
                        <a:t>(</a:t>
                      </a:r>
                      <a:r>
                        <a:rPr lang="id-ID" sz="1200" dirty="0">
                          <a:effectLst/>
                        </a:rPr>
                        <a:t>kosong)</a:t>
                      </a:r>
                      <a:endParaRPr lang="id-ID" sz="1100" dirty="0">
                        <a:effectLst/>
                      </a:endParaRPr>
                    </a:p>
                    <a:p>
                      <a:pPr algn="just">
                        <a:lnSpc>
                          <a:spcPct val="115000"/>
                        </a:lnSpc>
                        <a:spcAft>
                          <a:spcPts val="0"/>
                        </a:spcAft>
                      </a:pPr>
                      <a:r>
                        <a:rPr lang="id-ID" sz="1200" dirty="0">
                          <a:effectLst/>
                        </a:rPr>
                        <a:t>Alamat : </a:t>
                      </a:r>
                      <a:endParaRPr lang="id-ID" sz="1200" dirty="0" smtClean="0">
                        <a:effectLst/>
                      </a:endParaRPr>
                    </a:p>
                    <a:p>
                      <a:pPr algn="just">
                        <a:lnSpc>
                          <a:spcPct val="115000"/>
                        </a:lnSpc>
                        <a:spcAft>
                          <a:spcPts val="0"/>
                        </a:spcAft>
                      </a:pPr>
                      <a:r>
                        <a:rPr lang="id-ID" sz="1200" dirty="0" smtClean="0">
                          <a:effectLst/>
                        </a:rPr>
                        <a:t>(</a:t>
                      </a:r>
                      <a:r>
                        <a:rPr lang="id-ID" sz="1200" dirty="0">
                          <a:effectLst/>
                        </a:rPr>
                        <a:t>kosong</a:t>
                      </a:r>
                      <a:endParaRPr lang="id-ID" sz="1100" dirty="0">
                        <a:effectLst/>
                      </a:endParaRPr>
                    </a:p>
                    <a:p>
                      <a:pPr algn="just">
                        <a:lnSpc>
                          <a:spcPct val="115000"/>
                        </a:lnSpc>
                        <a:spcAft>
                          <a:spcPts val="0"/>
                        </a:spcAft>
                      </a:pPr>
                      <a:r>
                        <a:rPr lang="id-ID" sz="1200" dirty="0">
                          <a:effectLst/>
                        </a:rPr>
                        <a:t>Nomer Hp : </a:t>
                      </a:r>
                      <a:endParaRPr lang="id-ID" sz="1200" dirty="0" smtClean="0">
                        <a:effectLst/>
                      </a:endParaRPr>
                    </a:p>
                    <a:p>
                      <a:pPr algn="just">
                        <a:lnSpc>
                          <a:spcPct val="115000"/>
                        </a:lnSpc>
                        <a:spcAft>
                          <a:spcPts val="0"/>
                        </a:spcAft>
                      </a:pPr>
                      <a:r>
                        <a:rPr lang="id-ID" sz="1200" dirty="0" smtClean="0">
                          <a:effectLst/>
                        </a:rPr>
                        <a:t>(</a:t>
                      </a:r>
                      <a:r>
                        <a:rPr lang="id-ID" sz="1200" dirty="0">
                          <a:effectLst/>
                        </a:rPr>
                        <a:t>kosong)</a:t>
                      </a:r>
                      <a:endParaRPr lang="id-ID" sz="1100" dirty="0">
                        <a:effectLst/>
                        <a:latin typeface="Calibri"/>
                        <a:ea typeface="Times New Roman"/>
                        <a:cs typeface="Arial"/>
                      </a:endParaRPr>
                    </a:p>
                  </a:txBody>
                  <a:tcPr marL="66054" marR="66054" marT="0" marB="0"/>
                </a:tc>
                <a:tc>
                  <a:txBody>
                    <a:bodyPr/>
                    <a:lstStyle/>
                    <a:p>
                      <a:pPr algn="just">
                        <a:lnSpc>
                          <a:spcPct val="115000"/>
                        </a:lnSpc>
                        <a:spcAft>
                          <a:spcPts val="0"/>
                        </a:spcAft>
                      </a:pPr>
                      <a:r>
                        <a:rPr lang="id-ID" sz="1200" dirty="0">
                          <a:effectLst/>
                        </a:rPr>
                        <a:t>Muncul pesan data harus diisi</a:t>
                      </a:r>
                      <a:endParaRPr lang="id-ID" sz="1100" dirty="0">
                        <a:effectLst/>
                        <a:latin typeface="Calibri"/>
                        <a:ea typeface="Times New Roman"/>
                        <a:cs typeface="Arial"/>
                      </a:endParaRPr>
                    </a:p>
                  </a:txBody>
                  <a:tcPr marL="66054" marR="66054" marT="0" marB="0"/>
                </a:tc>
                <a:tc>
                  <a:txBody>
                    <a:bodyPr/>
                    <a:lstStyle/>
                    <a:p>
                      <a:pPr algn="just">
                        <a:lnSpc>
                          <a:spcPct val="115000"/>
                        </a:lnSpc>
                        <a:spcAft>
                          <a:spcPts val="0"/>
                        </a:spcAft>
                      </a:pPr>
                      <a:r>
                        <a:rPr lang="id-ID" sz="1200">
                          <a:effectLst/>
                        </a:rPr>
                        <a:t>Sesuaiharapan</a:t>
                      </a:r>
                      <a:endParaRPr lang="id-ID" sz="1100">
                        <a:effectLst/>
                        <a:latin typeface="Calibri"/>
                        <a:ea typeface="Times New Roman"/>
                        <a:cs typeface="Arial"/>
                      </a:endParaRPr>
                    </a:p>
                  </a:txBody>
                  <a:tcPr marL="66054" marR="66054" marT="0" marB="0"/>
                </a:tc>
                <a:tc>
                  <a:txBody>
                    <a:bodyPr/>
                    <a:lstStyle/>
                    <a:p>
                      <a:pPr algn="just">
                        <a:lnSpc>
                          <a:spcPct val="115000"/>
                        </a:lnSpc>
                        <a:spcAft>
                          <a:spcPts val="0"/>
                        </a:spcAft>
                      </a:pPr>
                      <a:r>
                        <a:rPr lang="id-ID" sz="1200">
                          <a:effectLst/>
                        </a:rPr>
                        <a:t>Valid</a:t>
                      </a:r>
                      <a:endParaRPr lang="id-ID" sz="1100">
                        <a:effectLst/>
                        <a:latin typeface="Calibri"/>
                        <a:ea typeface="Times New Roman"/>
                        <a:cs typeface="Arial"/>
                      </a:endParaRPr>
                    </a:p>
                  </a:txBody>
                  <a:tcPr marL="66054" marR="66054" marT="0" marB="0"/>
                </a:tc>
              </a:tr>
              <a:tr h="1495160">
                <a:tc>
                  <a:txBody>
                    <a:bodyPr/>
                    <a:lstStyle/>
                    <a:p>
                      <a:pPr algn="just">
                        <a:lnSpc>
                          <a:spcPct val="115000"/>
                        </a:lnSpc>
                        <a:spcAft>
                          <a:spcPts val="0"/>
                        </a:spcAft>
                      </a:pPr>
                      <a:r>
                        <a:rPr lang="id-ID" sz="1200">
                          <a:effectLst/>
                        </a:rPr>
                        <a:t>2.</a:t>
                      </a:r>
                      <a:endParaRPr lang="id-ID" sz="1100">
                        <a:effectLst/>
                        <a:latin typeface="Calibri"/>
                        <a:ea typeface="Times New Roman"/>
                        <a:cs typeface="Arial"/>
                      </a:endParaRPr>
                    </a:p>
                  </a:txBody>
                  <a:tcPr marL="66054" marR="66054" marT="0" marB="0"/>
                </a:tc>
                <a:tc>
                  <a:txBody>
                    <a:bodyPr/>
                    <a:lstStyle/>
                    <a:p>
                      <a:pPr algn="just">
                        <a:lnSpc>
                          <a:spcPct val="115000"/>
                        </a:lnSpc>
                        <a:spcAft>
                          <a:spcPts val="0"/>
                        </a:spcAft>
                      </a:pPr>
                      <a:r>
                        <a:rPr lang="id-ID" sz="1200">
                          <a:effectLst/>
                        </a:rPr>
                        <a:t>Mengisi nomer HP dengan huruf, simbol, tanda baca dan simbol matematika</a:t>
                      </a:r>
                      <a:endParaRPr lang="id-ID" sz="1100">
                        <a:effectLst/>
                        <a:latin typeface="Calibri"/>
                        <a:ea typeface="Times New Roman"/>
                        <a:cs typeface="Arial"/>
                      </a:endParaRPr>
                    </a:p>
                  </a:txBody>
                  <a:tcPr marL="66054" marR="66054" marT="0" marB="0"/>
                </a:tc>
                <a:tc>
                  <a:txBody>
                    <a:bodyPr/>
                    <a:lstStyle/>
                    <a:p>
                      <a:pPr algn="just">
                        <a:lnSpc>
                          <a:spcPct val="115000"/>
                        </a:lnSpc>
                        <a:spcAft>
                          <a:spcPts val="0"/>
                        </a:spcAft>
                      </a:pPr>
                      <a:r>
                        <a:rPr lang="id-ID" sz="1200">
                          <a:effectLst/>
                        </a:rPr>
                        <a:t>Nomer HP:</a:t>
                      </a:r>
                      <a:endParaRPr lang="id-ID" sz="1100">
                        <a:effectLst/>
                      </a:endParaRPr>
                    </a:p>
                    <a:p>
                      <a:pPr algn="just">
                        <a:lnSpc>
                          <a:spcPct val="115000"/>
                        </a:lnSpc>
                        <a:spcAft>
                          <a:spcPts val="0"/>
                        </a:spcAft>
                      </a:pPr>
                      <a:r>
                        <a:rPr lang="id-ID" sz="1200">
                          <a:effectLst/>
                        </a:rPr>
                        <a:t>(isi salah)</a:t>
                      </a:r>
                      <a:endParaRPr lang="id-ID" sz="1100">
                        <a:effectLst/>
                        <a:latin typeface="Calibri"/>
                        <a:ea typeface="Times New Roman"/>
                        <a:cs typeface="Arial"/>
                      </a:endParaRPr>
                    </a:p>
                  </a:txBody>
                  <a:tcPr marL="66054" marR="66054" marT="0" marB="0"/>
                </a:tc>
                <a:tc>
                  <a:txBody>
                    <a:bodyPr/>
                    <a:lstStyle/>
                    <a:p>
                      <a:pPr algn="just">
                        <a:lnSpc>
                          <a:spcPct val="115000"/>
                        </a:lnSpc>
                        <a:spcAft>
                          <a:spcPts val="0"/>
                        </a:spcAft>
                      </a:pPr>
                      <a:r>
                        <a:rPr lang="id-ID" sz="1200" dirty="0">
                          <a:effectLst/>
                        </a:rPr>
                        <a:t>Data tidak dapat dismpan</a:t>
                      </a:r>
                      <a:endParaRPr lang="id-ID" sz="1100" dirty="0">
                        <a:effectLst/>
                        <a:latin typeface="Calibri"/>
                        <a:ea typeface="Times New Roman"/>
                        <a:cs typeface="Arial"/>
                      </a:endParaRPr>
                    </a:p>
                  </a:txBody>
                  <a:tcPr marL="66054" marR="66054" marT="0" marB="0"/>
                </a:tc>
                <a:tc>
                  <a:txBody>
                    <a:bodyPr/>
                    <a:lstStyle/>
                    <a:p>
                      <a:pPr algn="just">
                        <a:lnSpc>
                          <a:spcPct val="115000"/>
                        </a:lnSpc>
                        <a:spcAft>
                          <a:spcPts val="0"/>
                        </a:spcAft>
                      </a:pPr>
                      <a:r>
                        <a:rPr lang="id-ID" sz="1200" dirty="0">
                          <a:effectLst/>
                        </a:rPr>
                        <a:t>Sesuaiharapan</a:t>
                      </a:r>
                      <a:endParaRPr lang="id-ID" sz="1100" dirty="0">
                        <a:effectLst/>
                        <a:latin typeface="Calibri"/>
                        <a:ea typeface="Times New Roman"/>
                        <a:cs typeface="Arial"/>
                      </a:endParaRPr>
                    </a:p>
                  </a:txBody>
                  <a:tcPr marL="66054" marR="66054" marT="0" marB="0"/>
                </a:tc>
                <a:tc>
                  <a:txBody>
                    <a:bodyPr/>
                    <a:lstStyle/>
                    <a:p>
                      <a:pPr algn="just">
                        <a:lnSpc>
                          <a:spcPct val="115000"/>
                        </a:lnSpc>
                        <a:spcAft>
                          <a:spcPts val="0"/>
                        </a:spcAft>
                      </a:pPr>
                      <a:r>
                        <a:rPr lang="id-ID" sz="1200">
                          <a:effectLst/>
                        </a:rPr>
                        <a:t>Valid</a:t>
                      </a:r>
                      <a:endParaRPr lang="id-ID" sz="1100">
                        <a:effectLst/>
                        <a:latin typeface="Calibri"/>
                        <a:ea typeface="Times New Roman"/>
                        <a:cs typeface="Arial"/>
                      </a:endParaRPr>
                    </a:p>
                  </a:txBody>
                  <a:tcPr marL="66054" marR="66054" marT="0" marB="0"/>
                </a:tc>
              </a:tr>
              <a:tr h="1495160">
                <a:tc>
                  <a:txBody>
                    <a:bodyPr/>
                    <a:lstStyle/>
                    <a:p>
                      <a:pPr algn="just">
                        <a:lnSpc>
                          <a:spcPct val="115000"/>
                        </a:lnSpc>
                        <a:spcAft>
                          <a:spcPts val="0"/>
                        </a:spcAft>
                      </a:pPr>
                      <a:r>
                        <a:rPr lang="id-ID" sz="1200" dirty="0">
                          <a:effectLst/>
                        </a:rPr>
                        <a:t>3.</a:t>
                      </a:r>
                      <a:endParaRPr lang="id-ID" sz="1100" dirty="0">
                        <a:effectLst/>
                        <a:latin typeface="Calibri"/>
                        <a:ea typeface="Times New Roman"/>
                        <a:cs typeface="Arial"/>
                      </a:endParaRPr>
                    </a:p>
                  </a:txBody>
                  <a:tcPr marL="66054" marR="66054" marT="0" marB="0"/>
                </a:tc>
                <a:tc>
                  <a:txBody>
                    <a:bodyPr/>
                    <a:lstStyle/>
                    <a:p>
                      <a:pPr algn="just">
                        <a:lnSpc>
                          <a:spcPct val="115000"/>
                        </a:lnSpc>
                        <a:spcAft>
                          <a:spcPts val="0"/>
                        </a:spcAft>
                      </a:pPr>
                      <a:r>
                        <a:rPr lang="id-ID" sz="1200">
                          <a:effectLst/>
                        </a:rPr>
                        <a:t>Mengisi nama, alamat, dan nomer HP dengan benar lalu menekan tombol simpan</a:t>
                      </a:r>
                      <a:endParaRPr lang="id-ID" sz="1100">
                        <a:effectLst/>
                        <a:latin typeface="Calibri"/>
                        <a:ea typeface="Times New Roman"/>
                        <a:cs typeface="Arial"/>
                      </a:endParaRPr>
                    </a:p>
                  </a:txBody>
                  <a:tcPr marL="66054" marR="66054" marT="0" marB="0"/>
                </a:tc>
                <a:tc>
                  <a:txBody>
                    <a:bodyPr/>
                    <a:lstStyle/>
                    <a:p>
                      <a:pPr algn="just">
                        <a:lnSpc>
                          <a:spcPct val="115000"/>
                        </a:lnSpc>
                        <a:spcAft>
                          <a:spcPts val="0"/>
                        </a:spcAft>
                      </a:pPr>
                      <a:r>
                        <a:rPr lang="id-ID" sz="1200" dirty="0">
                          <a:effectLst/>
                        </a:rPr>
                        <a:t>Nama : </a:t>
                      </a:r>
                      <a:endParaRPr lang="id-ID" sz="1100" dirty="0">
                        <a:effectLst/>
                      </a:endParaRPr>
                    </a:p>
                    <a:p>
                      <a:pPr algn="just">
                        <a:lnSpc>
                          <a:spcPct val="115000"/>
                        </a:lnSpc>
                        <a:spcAft>
                          <a:spcPts val="0"/>
                        </a:spcAft>
                      </a:pPr>
                      <a:r>
                        <a:rPr lang="id-ID" sz="1200" dirty="0">
                          <a:effectLst/>
                        </a:rPr>
                        <a:t>(isi benar)</a:t>
                      </a:r>
                      <a:endParaRPr lang="id-ID" sz="1100" dirty="0">
                        <a:effectLst/>
                      </a:endParaRPr>
                    </a:p>
                    <a:p>
                      <a:pPr algn="just">
                        <a:lnSpc>
                          <a:spcPct val="115000"/>
                        </a:lnSpc>
                        <a:spcAft>
                          <a:spcPts val="0"/>
                        </a:spcAft>
                      </a:pPr>
                      <a:r>
                        <a:rPr lang="id-ID" sz="1200" dirty="0">
                          <a:effectLst/>
                        </a:rPr>
                        <a:t>Alamat :  </a:t>
                      </a:r>
                      <a:endParaRPr lang="id-ID" sz="1200" dirty="0" smtClean="0">
                        <a:effectLst/>
                      </a:endParaRPr>
                    </a:p>
                    <a:p>
                      <a:pPr algn="just">
                        <a:lnSpc>
                          <a:spcPct val="115000"/>
                        </a:lnSpc>
                        <a:spcAft>
                          <a:spcPts val="0"/>
                        </a:spcAft>
                      </a:pPr>
                      <a:r>
                        <a:rPr lang="id-ID" sz="1200" dirty="0" smtClean="0">
                          <a:effectLst/>
                        </a:rPr>
                        <a:t>(</a:t>
                      </a:r>
                      <a:r>
                        <a:rPr lang="id-ID" sz="1200" dirty="0">
                          <a:effectLst/>
                        </a:rPr>
                        <a:t>isi benar)</a:t>
                      </a:r>
                      <a:endParaRPr lang="id-ID" sz="1100" dirty="0">
                        <a:effectLst/>
                      </a:endParaRPr>
                    </a:p>
                    <a:p>
                      <a:pPr algn="just">
                        <a:lnSpc>
                          <a:spcPct val="115000"/>
                        </a:lnSpc>
                        <a:spcAft>
                          <a:spcPts val="0"/>
                        </a:spcAft>
                      </a:pPr>
                      <a:r>
                        <a:rPr lang="id-ID" sz="1200" dirty="0">
                          <a:effectLst/>
                        </a:rPr>
                        <a:t>Nomer Hp : </a:t>
                      </a:r>
                      <a:endParaRPr lang="id-ID" sz="1200" dirty="0" smtClean="0">
                        <a:effectLst/>
                      </a:endParaRPr>
                    </a:p>
                    <a:p>
                      <a:pPr algn="just">
                        <a:lnSpc>
                          <a:spcPct val="115000"/>
                        </a:lnSpc>
                        <a:spcAft>
                          <a:spcPts val="0"/>
                        </a:spcAft>
                      </a:pPr>
                      <a:r>
                        <a:rPr lang="id-ID" sz="1200" dirty="0" smtClean="0">
                          <a:effectLst/>
                        </a:rPr>
                        <a:t>(isi </a:t>
                      </a:r>
                      <a:r>
                        <a:rPr lang="id-ID" sz="1200" dirty="0">
                          <a:effectLst/>
                        </a:rPr>
                        <a:t>benar)</a:t>
                      </a:r>
                      <a:endParaRPr lang="id-ID" sz="1100" dirty="0">
                        <a:effectLst/>
                        <a:latin typeface="Calibri"/>
                        <a:ea typeface="Times New Roman"/>
                        <a:cs typeface="Arial"/>
                      </a:endParaRPr>
                    </a:p>
                  </a:txBody>
                  <a:tcPr marL="66054" marR="66054" marT="0" marB="0"/>
                </a:tc>
                <a:tc>
                  <a:txBody>
                    <a:bodyPr/>
                    <a:lstStyle/>
                    <a:p>
                      <a:pPr algn="just">
                        <a:lnSpc>
                          <a:spcPct val="115000"/>
                        </a:lnSpc>
                        <a:spcAft>
                          <a:spcPts val="0"/>
                        </a:spcAft>
                      </a:pPr>
                      <a:r>
                        <a:rPr lang="id-ID" sz="1200">
                          <a:effectLst/>
                        </a:rPr>
                        <a:t>Muncul pesan data berhasil disimpan</a:t>
                      </a:r>
                      <a:endParaRPr lang="id-ID" sz="1100">
                        <a:effectLst/>
                        <a:latin typeface="Calibri"/>
                        <a:ea typeface="Times New Roman"/>
                        <a:cs typeface="Arial"/>
                      </a:endParaRPr>
                    </a:p>
                  </a:txBody>
                  <a:tcPr marL="66054" marR="66054" marT="0" marB="0"/>
                </a:tc>
                <a:tc>
                  <a:txBody>
                    <a:bodyPr/>
                    <a:lstStyle/>
                    <a:p>
                      <a:pPr algn="just">
                        <a:lnSpc>
                          <a:spcPct val="115000"/>
                        </a:lnSpc>
                        <a:spcAft>
                          <a:spcPts val="0"/>
                        </a:spcAft>
                      </a:pPr>
                      <a:r>
                        <a:rPr lang="id-ID" sz="1200">
                          <a:effectLst/>
                        </a:rPr>
                        <a:t>Sesuai harapan</a:t>
                      </a:r>
                      <a:endParaRPr lang="id-ID" sz="1100">
                        <a:effectLst/>
                        <a:latin typeface="Calibri"/>
                        <a:ea typeface="Times New Roman"/>
                        <a:cs typeface="Arial"/>
                      </a:endParaRPr>
                    </a:p>
                  </a:txBody>
                  <a:tcPr marL="66054" marR="66054" marT="0" marB="0"/>
                </a:tc>
                <a:tc>
                  <a:txBody>
                    <a:bodyPr/>
                    <a:lstStyle/>
                    <a:p>
                      <a:pPr algn="just">
                        <a:lnSpc>
                          <a:spcPct val="115000"/>
                        </a:lnSpc>
                        <a:spcAft>
                          <a:spcPts val="0"/>
                        </a:spcAft>
                      </a:pPr>
                      <a:r>
                        <a:rPr lang="id-ID" sz="1200" dirty="0">
                          <a:effectLst/>
                        </a:rPr>
                        <a:t>Valid</a:t>
                      </a:r>
                      <a:endParaRPr lang="id-ID" sz="1100" dirty="0">
                        <a:effectLst/>
                        <a:latin typeface="Calibri"/>
                        <a:ea typeface="Times New Roman"/>
                        <a:cs typeface="Arial"/>
                      </a:endParaRPr>
                    </a:p>
                  </a:txBody>
                  <a:tcPr marL="66054" marR="66054" marT="0" marB="0"/>
                </a:tc>
              </a:tr>
            </a:tbl>
          </a:graphicData>
        </a:graphic>
      </p:graphicFrame>
    </p:spTree>
    <p:extLst>
      <p:ext uri="{BB962C8B-B14F-4D97-AF65-F5344CB8AC3E}">
        <p14:creationId xmlns:p14="http://schemas.microsoft.com/office/powerpoint/2010/main" val="10598625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162050"/>
          </a:xfrm>
        </p:spPr>
        <p:txBody>
          <a:bodyPr/>
          <a:lstStyle/>
          <a:p>
            <a:pPr algn="ctr"/>
            <a:r>
              <a:rPr lang="id-ID" dirty="0" smtClean="0"/>
              <a:t>Blackbox testing pada form tambah produk</a:t>
            </a:r>
            <a:endParaRPr lang="id-ID" dirty="0"/>
          </a:p>
        </p:txBody>
      </p:sp>
      <p:graphicFrame>
        <p:nvGraphicFramePr>
          <p:cNvPr id="4" name="Table 3"/>
          <p:cNvGraphicFramePr>
            <a:graphicFrameLocks noGrp="1"/>
          </p:cNvGraphicFramePr>
          <p:nvPr>
            <p:extLst>
              <p:ext uri="{D42A27DB-BD31-4B8C-83A1-F6EECF244321}">
                <p14:modId xmlns:p14="http://schemas.microsoft.com/office/powerpoint/2010/main" val="1819415489"/>
              </p:ext>
            </p:extLst>
          </p:nvPr>
        </p:nvGraphicFramePr>
        <p:xfrm>
          <a:off x="171448" y="1181100"/>
          <a:ext cx="11849101" cy="5557615"/>
        </p:xfrm>
        <a:graphic>
          <a:graphicData uri="http://schemas.openxmlformats.org/drawingml/2006/table">
            <a:tbl>
              <a:tblPr firstRow="1" firstCol="1" bandRow="1">
                <a:tableStyleId>{5C22544A-7EE6-4342-B048-85BDC9FD1C3A}</a:tableStyleId>
              </a:tblPr>
              <a:tblGrid>
                <a:gridCol w="974670"/>
                <a:gridCol w="2661209"/>
                <a:gridCol w="1842487"/>
                <a:gridCol w="2251127"/>
                <a:gridCol w="1842487"/>
                <a:gridCol w="2277121"/>
              </a:tblGrid>
              <a:tr h="454648">
                <a:tc>
                  <a:txBody>
                    <a:bodyPr/>
                    <a:lstStyle/>
                    <a:p>
                      <a:pPr algn="ctr">
                        <a:lnSpc>
                          <a:spcPct val="115000"/>
                        </a:lnSpc>
                        <a:spcAft>
                          <a:spcPts val="0"/>
                        </a:spcAft>
                      </a:pPr>
                      <a:r>
                        <a:rPr lang="id-ID" sz="1200" dirty="0">
                          <a:effectLst/>
                        </a:rPr>
                        <a:t>NO</a:t>
                      </a:r>
                      <a:endParaRPr lang="id-ID" sz="1200" dirty="0">
                        <a:effectLst/>
                        <a:latin typeface="Calibri"/>
                        <a:ea typeface="Times New Roman"/>
                        <a:cs typeface="Arial"/>
                      </a:endParaRPr>
                    </a:p>
                  </a:txBody>
                  <a:tcPr marL="45554" marR="45554" marT="0" marB="0" anchor="ctr"/>
                </a:tc>
                <a:tc>
                  <a:txBody>
                    <a:bodyPr/>
                    <a:lstStyle/>
                    <a:p>
                      <a:pPr algn="ctr">
                        <a:lnSpc>
                          <a:spcPct val="115000"/>
                        </a:lnSpc>
                        <a:spcAft>
                          <a:spcPts val="0"/>
                        </a:spcAft>
                      </a:pPr>
                      <a:r>
                        <a:rPr lang="id-ID" sz="1200" dirty="0">
                          <a:effectLst/>
                        </a:rPr>
                        <a:t>Skenario Pengujian</a:t>
                      </a:r>
                      <a:endParaRPr lang="id-ID" sz="1200" dirty="0">
                        <a:effectLst/>
                        <a:latin typeface="Calibri"/>
                        <a:ea typeface="Times New Roman"/>
                        <a:cs typeface="Arial"/>
                      </a:endParaRPr>
                    </a:p>
                  </a:txBody>
                  <a:tcPr marL="45554" marR="45554" marT="0" marB="0" anchor="ctr"/>
                </a:tc>
                <a:tc>
                  <a:txBody>
                    <a:bodyPr/>
                    <a:lstStyle/>
                    <a:p>
                      <a:pPr algn="ctr">
                        <a:lnSpc>
                          <a:spcPct val="115000"/>
                        </a:lnSpc>
                        <a:spcAft>
                          <a:spcPts val="0"/>
                        </a:spcAft>
                      </a:pPr>
                      <a:r>
                        <a:rPr lang="id-ID" sz="1200">
                          <a:effectLst/>
                        </a:rPr>
                        <a:t>Test Case</a:t>
                      </a:r>
                      <a:endParaRPr lang="id-ID" sz="1200">
                        <a:effectLst/>
                        <a:latin typeface="Calibri"/>
                        <a:ea typeface="Times New Roman"/>
                        <a:cs typeface="Arial"/>
                      </a:endParaRPr>
                    </a:p>
                  </a:txBody>
                  <a:tcPr marL="45554" marR="45554" marT="0" marB="0" anchor="ctr"/>
                </a:tc>
                <a:tc>
                  <a:txBody>
                    <a:bodyPr/>
                    <a:lstStyle/>
                    <a:p>
                      <a:pPr algn="ctr">
                        <a:lnSpc>
                          <a:spcPct val="115000"/>
                        </a:lnSpc>
                        <a:spcAft>
                          <a:spcPts val="0"/>
                        </a:spcAft>
                      </a:pPr>
                      <a:r>
                        <a:rPr lang="id-ID" sz="1200">
                          <a:effectLst/>
                        </a:rPr>
                        <a:t>Hasil yang diharapkan</a:t>
                      </a:r>
                      <a:endParaRPr lang="id-ID" sz="1200">
                        <a:effectLst/>
                        <a:latin typeface="Calibri"/>
                        <a:ea typeface="Times New Roman"/>
                        <a:cs typeface="Arial"/>
                      </a:endParaRPr>
                    </a:p>
                  </a:txBody>
                  <a:tcPr marL="45554" marR="45554" marT="0" marB="0" anchor="ctr"/>
                </a:tc>
                <a:tc>
                  <a:txBody>
                    <a:bodyPr/>
                    <a:lstStyle/>
                    <a:p>
                      <a:pPr algn="ctr">
                        <a:lnSpc>
                          <a:spcPct val="115000"/>
                        </a:lnSpc>
                        <a:spcAft>
                          <a:spcPts val="0"/>
                        </a:spcAft>
                      </a:pPr>
                      <a:r>
                        <a:rPr lang="id-ID" sz="1200">
                          <a:effectLst/>
                        </a:rPr>
                        <a:t>Hasil Pengujian</a:t>
                      </a:r>
                      <a:endParaRPr lang="id-ID" sz="1200">
                        <a:effectLst/>
                        <a:latin typeface="Calibri"/>
                        <a:ea typeface="Times New Roman"/>
                        <a:cs typeface="Arial"/>
                      </a:endParaRPr>
                    </a:p>
                  </a:txBody>
                  <a:tcPr marL="45554" marR="45554" marT="0" marB="0" anchor="ctr"/>
                </a:tc>
                <a:tc>
                  <a:txBody>
                    <a:bodyPr/>
                    <a:lstStyle/>
                    <a:p>
                      <a:pPr algn="ctr">
                        <a:lnSpc>
                          <a:spcPct val="115000"/>
                        </a:lnSpc>
                        <a:spcAft>
                          <a:spcPts val="0"/>
                        </a:spcAft>
                      </a:pPr>
                      <a:r>
                        <a:rPr lang="id-ID" sz="1200">
                          <a:effectLst/>
                        </a:rPr>
                        <a:t>Kesimpulan</a:t>
                      </a:r>
                      <a:endParaRPr lang="id-ID" sz="1200">
                        <a:effectLst/>
                        <a:latin typeface="Calibri"/>
                        <a:ea typeface="Times New Roman"/>
                        <a:cs typeface="Arial"/>
                      </a:endParaRPr>
                    </a:p>
                  </a:txBody>
                  <a:tcPr marL="45554" marR="45554" marT="0" marB="0" anchor="ctr"/>
                </a:tc>
              </a:tr>
              <a:tr h="1228758">
                <a:tc>
                  <a:txBody>
                    <a:bodyPr/>
                    <a:lstStyle/>
                    <a:p>
                      <a:pPr algn="just">
                        <a:lnSpc>
                          <a:spcPct val="115000"/>
                        </a:lnSpc>
                        <a:spcAft>
                          <a:spcPts val="0"/>
                        </a:spcAft>
                      </a:pPr>
                      <a:r>
                        <a:rPr lang="id-ID" sz="1200">
                          <a:effectLst/>
                        </a:rPr>
                        <a:t>1.</a:t>
                      </a:r>
                      <a:endParaRPr lang="id-ID" sz="1200">
                        <a:effectLst/>
                        <a:latin typeface="Calibri"/>
                        <a:ea typeface="Times New Roman"/>
                        <a:cs typeface="Arial"/>
                      </a:endParaRPr>
                    </a:p>
                  </a:txBody>
                  <a:tcPr marL="45554" marR="45554" marT="0" marB="0"/>
                </a:tc>
                <a:tc>
                  <a:txBody>
                    <a:bodyPr/>
                    <a:lstStyle/>
                    <a:p>
                      <a:pPr algn="just">
                        <a:lnSpc>
                          <a:spcPct val="115000"/>
                        </a:lnSpc>
                        <a:spcAft>
                          <a:spcPts val="0"/>
                        </a:spcAft>
                      </a:pPr>
                      <a:r>
                        <a:rPr lang="id-ID" sz="1200" dirty="0">
                          <a:effectLst/>
                        </a:rPr>
                        <a:t>Mengosongkan nama produk, harga dan harga sales lalu menekan tombol simpan</a:t>
                      </a:r>
                      <a:endParaRPr lang="id-ID" sz="1200" dirty="0">
                        <a:effectLst/>
                        <a:latin typeface="Calibri"/>
                        <a:ea typeface="Times New Roman"/>
                        <a:cs typeface="Arial"/>
                      </a:endParaRPr>
                    </a:p>
                  </a:txBody>
                  <a:tcPr marL="45554" marR="45554" marT="0" marB="0"/>
                </a:tc>
                <a:tc>
                  <a:txBody>
                    <a:bodyPr/>
                    <a:lstStyle/>
                    <a:p>
                      <a:pPr algn="just">
                        <a:lnSpc>
                          <a:spcPct val="115000"/>
                        </a:lnSpc>
                        <a:spcAft>
                          <a:spcPts val="0"/>
                        </a:spcAft>
                      </a:pPr>
                      <a:r>
                        <a:rPr lang="id-ID" sz="1200" dirty="0">
                          <a:effectLst/>
                        </a:rPr>
                        <a:t>Nama produk :</a:t>
                      </a:r>
                    </a:p>
                    <a:p>
                      <a:pPr algn="just">
                        <a:lnSpc>
                          <a:spcPct val="115000"/>
                        </a:lnSpc>
                        <a:spcAft>
                          <a:spcPts val="0"/>
                        </a:spcAft>
                      </a:pPr>
                      <a:r>
                        <a:rPr lang="id-ID" sz="1200" dirty="0">
                          <a:effectLst/>
                        </a:rPr>
                        <a:t>(kosong)</a:t>
                      </a:r>
                    </a:p>
                    <a:p>
                      <a:pPr algn="just">
                        <a:lnSpc>
                          <a:spcPct val="115000"/>
                        </a:lnSpc>
                        <a:spcAft>
                          <a:spcPts val="0"/>
                        </a:spcAft>
                      </a:pPr>
                      <a:r>
                        <a:rPr lang="id-ID" sz="1200" dirty="0">
                          <a:effectLst/>
                        </a:rPr>
                        <a:t>Harga :</a:t>
                      </a:r>
                    </a:p>
                    <a:p>
                      <a:pPr algn="just">
                        <a:lnSpc>
                          <a:spcPct val="115000"/>
                        </a:lnSpc>
                        <a:spcAft>
                          <a:spcPts val="0"/>
                        </a:spcAft>
                      </a:pPr>
                      <a:r>
                        <a:rPr lang="id-ID" sz="1200" dirty="0">
                          <a:effectLst/>
                        </a:rPr>
                        <a:t>(kosong)</a:t>
                      </a:r>
                    </a:p>
                    <a:p>
                      <a:pPr algn="just">
                        <a:lnSpc>
                          <a:spcPct val="115000"/>
                        </a:lnSpc>
                        <a:spcAft>
                          <a:spcPts val="0"/>
                        </a:spcAft>
                      </a:pPr>
                      <a:r>
                        <a:rPr lang="id-ID" sz="1200" dirty="0">
                          <a:effectLst/>
                        </a:rPr>
                        <a:t>Harga Sales :</a:t>
                      </a:r>
                    </a:p>
                    <a:p>
                      <a:pPr algn="just">
                        <a:lnSpc>
                          <a:spcPct val="115000"/>
                        </a:lnSpc>
                        <a:spcAft>
                          <a:spcPts val="0"/>
                        </a:spcAft>
                      </a:pPr>
                      <a:r>
                        <a:rPr lang="id-ID" sz="1200" dirty="0">
                          <a:effectLst/>
                        </a:rPr>
                        <a:t>(kosong)</a:t>
                      </a:r>
                      <a:endParaRPr lang="id-ID" sz="1200" dirty="0">
                        <a:effectLst/>
                        <a:latin typeface="Calibri"/>
                        <a:ea typeface="Times New Roman"/>
                        <a:cs typeface="Arial"/>
                      </a:endParaRPr>
                    </a:p>
                  </a:txBody>
                  <a:tcPr marL="45554" marR="45554" marT="0" marB="0"/>
                </a:tc>
                <a:tc>
                  <a:txBody>
                    <a:bodyPr/>
                    <a:lstStyle/>
                    <a:p>
                      <a:pPr algn="just">
                        <a:lnSpc>
                          <a:spcPct val="115000"/>
                        </a:lnSpc>
                        <a:spcAft>
                          <a:spcPts val="0"/>
                        </a:spcAft>
                      </a:pPr>
                      <a:r>
                        <a:rPr lang="id-ID" sz="1200" dirty="0">
                          <a:effectLst/>
                        </a:rPr>
                        <a:t>Muncul pesan data harus diisi</a:t>
                      </a:r>
                      <a:endParaRPr lang="id-ID" sz="1200" dirty="0">
                        <a:effectLst/>
                        <a:latin typeface="Calibri"/>
                        <a:ea typeface="Times New Roman"/>
                        <a:cs typeface="Arial"/>
                      </a:endParaRPr>
                    </a:p>
                  </a:txBody>
                  <a:tcPr marL="45554" marR="45554" marT="0" marB="0"/>
                </a:tc>
                <a:tc>
                  <a:txBody>
                    <a:bodyPr/>
                    <a:lstStyle/>
                    <a:p>
                      <a:pPr algn="just">
                        <a:lnSpc>
                          <a:spcPct val="115000"/>
                        </a:lnSpc>
                        <a:spcAft>
                          <a:spcPts val="0"/>
                        </a:spcAft>
                      </a:pPr>
                      <a:r>
                        <a:rPr lang="id-ID" sz="1200">
                          <a:effectLst/>
                        </a:rPr>
                        <a:t>Sesuai harapan</a:t>
                      </a:r>
                      <a:endParaRPr lang="id-ID" sz="1200">
                        <a:effectLst/>
                        <a:latin typeface="Calibri"/>
                        <a:ea typeface="Times New Roman"/>
                        <a:cs typeface="Arial"/>
                      </a:endParaRPr>
                    </a:p>
                  </a:txBody>
                  <a:tcPr marL="45554" marR="45554" marT="0" marB="0"/>
                </a:tc>
                <a:tc>
                  <a:txBody>
                    <a:bodyPr/>
                    <a:lstStyle/>
                    <a:p>
                      <a:pPr algn="just">
                        <a:lnSpc>
                          <a:spcPct val="115000"/>
                        </a:lnSpc>
                        <a:spcAft>
                          <a:spcPts val="0"/>
                        </a:spcAft>
                      </a:pPr>
                      <a:r>
                        <a:rPr lang="id-ID" sz="1200" dirty="0">
                          <a:effectLst/>
                        </a:rPr>
                        <a:t>Valid</a:t>
                      </a:r>
                      <a:endParaRPr lang="id-ID" sz="1200" dirty="0">
                        <a:effectLst/>
                        <a:latin typeface="Calibri"/>
                        <a:ea typeface="Times New Roman"/>
                        <a:cs typeface="Arial"/>
                      </a:endParaRPr>
                    </a:p>
                  </a:txBody>
                  <a:tcPr marL="45554" marR="45554" marT="0" marB="0"/>
                </a:tc>
              </a:tr>
              <a:tr h="1073936">
                <a:tc>
                  <a:txBody>
                    <a:bodyPr/>
                    <a:lstStyle/>
                    <a:p>
                      <a:pPr algn="just">
                        <a:lnSpc>
                          <a:spcPct val="115000"/>
                        </a:lnSpc>
                        <a:spcAft>
                          <a:spcPts val="0"/>
                        </a:spcAft>
                      </a:pPr>
                      <a:r>
                        <a:rPr lang="id-ID" sz="1200">
                          <a:effectLst/>
                        </a:rPr>
                        <a:t>2.</a:t>
                      </a:r>
                      <a:endParaRPr lang="id-ID" sz="1200">
                        <a:effectLst/>
                        <a:latin typeface="Calibri"/>
                        <a:ea typeface="Times New Roman"/>
                        <a:cs typeface="Arial"/>
                      </a:endParaRPr>
                    </a:p>
                  </a:txBody>
                  <a:tcPr marL="45554" marR="45554" marT="0" marB="0"/>
                </a:tc>
                <a:tc>
                  <a:txBody>
                    <a:bodyPr/>
                    <a:lstStyle/>
                    <a:p>
                      <a:pPr algn="just">
                        <a:lnSpc>
                          <a:spcPct val="115000"/>
                        </a:lnSpc>
                        <a:spcAft>
                          <a:spcPts val="0"/>
                        </a:spcAft>
                      </a:pPr>
                      <a:r>
                        <a:rPr lang="id-ID" sz="1200">
                          <a:effectLst/>
                        </a:rPr>
                        <a:t>Mengisi harga dan harga sales bukan dengan angka</a:t>
                      </a:r>
                      <a:endParaRPr lang="id-ID" sz="1200">
                        <a:effectLst/>
                        <a:latin typeface="Calibri"/>
                        <a:ea typeface="Times New Roman"/>
                        <a:cs typeface="Arial"/>
                      </a:endParaRPr>
                    </a:p>
                  </a:txBody>
                  <a:tcPr marL="45554" marR="45554" marT="0" marB="0"/>
                </a:tc>
                <a:tc>
                  <a:txBody>
                    <a:bodyPr/>
                    <a:lstStyle/>
                    <a:p>
                      <a:pPr algn="just">
                        <a:lnSpc>
                          <a:spcPct val="115000"/>
                        </a:lnSpc>
                        <a:spcAft>
                          <a:spcPts val="0"/>
                        </a:spcAft>
                      </a:pPr>
                      <a:r>
                        <a:rPr lang="id-ID" sz="1200">
                          <a:effectLst/>
                        </a:rPr>
                        <a:t>Harga :</a:t>
                      </a:r>
                    </a:p>
                    <a:p>
                      <a:pPr algn="just">
                        <a:lnSpc>
                          <a:spcPct val="115000"/>
                        </a:lnSpc>
                        <a:spcAft>
                          <a:spcPts val="0"/>
                        </a:spcAft>
                      </a:pPr>
                      <a:r>
                        <a:rPr lang="id-ID" sz="1200">
                          <a:effectLst/>
                        </a:rPr>
                        <a:t>(isi salah)</a:t>
                      </a:r>
                    </a:p>
                    <a:p>
                      <a:pPr algn="just">
                        <a:lnSpc>
                          <a:spcPct val="115000"/>
                        </a:lnSpc>
                        <a:spcAft>
                          <a:spcPts val="0"/>
                        </a:spcAft>
                      </a:pPr>
                      <a:r>
                        <a:rPr lang="id-ID" sz="1200">
                          <a:effectLst/>
                        </a:rPr>
                        <a:t>Harga sales :</a:t>
                      </a:r>
                    </a:p>
                    <a:p>
                      <a:pPr algn="just">
                        <a:lnSpc>
                          <a:spcPct val="115000"/>
                        </a:lnSpc>
                        <a:spcAft>
                          <a:spcPts val="0"/>
                        </a:spcAft>
                      </a:pPr>
                      <a:r>
                        <a:rPr lang="id-ID" sz="1200">
                          <a:effectLst/>
                        </a:rPr>
                        <a:t>(isi salah)</a:t>
                      </a:r>
                      <a:endParaRPr lang="id-ID" sz="1200">
                        <a:effectLst/>
                        <a:latin typeface="Calibri"/>
                        <a:ea typeface="Times New Roman"/>
                        <a:cs typeface="Arial"/>
                      </a:endParaRPr>
                    </a:p>
                  </a:txBody>
                  <a:tcPr marL="45554" marR="45554" marT="0" marB="0"/>
                </a:tc>
                <a:tc>
                  <a:txBody>
                    <a:bodyPr/>
                    <a:lstStyle/>
                    <a:p>
                      <a:pPr algn="just">
                        <a:lnSpc>
                          <a:spcPct val="115000"/>
                        </a:lnSpc>
                        <a:spcAft>
                          <a:spcPts val="0"/>
                        </a:spcAft>
                      </a:pPr>
                      <a:r>
                        <a:rPr lang="id-ID" sz="1200" dirty="0">
                          <a:effectLst/>
                        </a:rPr>
                        <a:t>Harga dan harga sales tidak dapat terisi</a:t>
                      </a:r>
                      <a:endParaRPr lang="id-ID" sz="1200" dirty="0">
                        <a:effectLst/>
                        <a:latin typeface="Calibri"/>
                        <a:ea typeface="Times New Roman"/>
                        <a:cs typeface="Arial"/>
                      </a:endParaRPr>
                    </a:p>
                  </a:txBody>
                  <a:tcPr marL="45554" marR="45554" marT="0" marB="0"/>
                </a:tc>
                <a:tc>
                  <a:txBody>
                    <a:bodyPr/>
                    <a:lstStyle/>
                    <a:p>
                      <a:pPr algn="just">
                        <a:lnSpc>
                          <a:spcPct val="115000"/>
                        </a:lnSpc>
                        <a:spcAft>
                          <a:spcPts val="0"/>
                        </a:spcAft>
                      </a:pPr>
                      <a:r>
                        <a:rPr lang="id-ID" sz="1200" dirty="0">
                          <a:effectLst/>
                        </a:rPr>
                        <a:t>Sesuai harapan</a:t>
                      </a:r>
                      <a:endParaRPr lang="id-ID" sz="1200" dirty="0">
                        <a:effectLst/>
                        <a:latin typeface="Calibri"/>
                        <a:ea typeface="Times New Roman"/>
                        <a:cs typeface="Arial"/>
                      </a:endParaRPr>
                    </a:p>
                  </a:txBody>
                  <a:tcPr marL="45554" marR="45554" marT="0" marB="0"/>
                </a:tc>
                <a:tc>
                  <a:txBody>
                    <a:bodyPr/>
                    <a:lstStyle/>
                    <a:p>
                      <a:pPr algn="just">
                        <a:lnSpc>
                          <a:spcPct val="115000"/>
                        </a:lnSpc>
                        <a:spcAft>
                          <a:spcPts val="0"/>
                        </a:spcAft>
                      </a:pPr>
                      <a:r>
                        <a:rPr lang="id-ID" sz="1200">
                          <a:effectLst/>
                        </a:rPr>
                        <a:t>Valid</a:t>
                      </a:r>
                      <a:endParaRPr lang="id-ID" sz="1200">
                        <a:effectLst/>
                        <a:latin typeface="Calibri"/>
                        <a:ea typeface="Times New Roman"/>
                        <a:cs typeface="Arial"/>
                      </a:endParaRPr>
                    </a:p>
                  </a:txBody>
                  <a:tcPr marL="45554" marR="45554" marT="0" marB="0"/>
                </a:tc>
              </a:tr>
              <a:tr h="764293">
                <a:tc>
                  <a:txBody>
                    <a:bodyPr/>
                    <a:lstStyle/>
                    <a:p>
                      <a:pPr algn="just">
                        <a:lnSpc>
                          <a:spcPct val="115000"/>
                        </a:lnSpc>
                        <a:spcAft>
                          <a:spcPts val="0"/>
                        </a:spcAft>
                      </a:pPr>
                      <a:r>
                        <a:rPr lang="id-ID" sz="1200">
                          <a:effectLst/>
                        </a:rPr>
                        <a:t>3.</a:t>
                      </a:r>
                      <a:endParaRPr lang="id-ID" sz="1200">
                        <a:effectLst/>
                        <a:latin typeface="Calibri"/>
                        <a:ea typeface="Times New Roman"/>
                        <a:cs typeface="Arial"/>
                      </a:endParaRPr>
                    </a:p>
                  </a:txBody>
                  <a:tcPr marL="45554" marR="45554" marT="0" marB="0"/>
                </a:tc>
                <a:tc>
                  <a:txBody>
                    <a:bodyPr/>
                    <a:lstStyle/>
                    <a:p>
                      <a:pPr algn="just">
                        <a:lnSpc>
                          <a:spcPct val="115000"/>
                        </a:lnSpc>
                        <a:spcAft>
                          <a:spcPts val="0"/>
                        </a:spcAft>
                      </a:pPr>
                      <a:r>
                        <a:rPr lang="id-ID" sz="1200">
                          <a:effectLst/>
                        </a:rPr>
                        <a:t>Memilih satuan</a:t>
                      </a:r>
                      <a:endParaRPr lang="id-ID" sz="1200">
                        <a:effectLst/>
                        <a:latin typeface="Calibri"/>
                        <a:ea typeface="Times New Roman"/>
                        <a:cs typeface="Arial"/>
                      </a:endParaRPr>
                    </a:p>
                  </a:txBody>
                  <a:tcPr marL="45554" marR="45554" marT="0" marB="0"/>
                </a:tc>
                <a:tc>
                  <a:txBody>
                    <a:bodyPr/>
                    <a:lstStyle/>
                    <a:p>
                      <a:pPr>
                        <a:lnSpc>
                          <a:spcPct val="115000"/>
                        </a:lnSpc>
                        <a:spcAft>
                          <a:spcPts val="0"/>
                        </a:spcAft>
                      </a:pPr>
                      <a:r>
                        <a:rPr lang="id-ID" sz="1200" dirty="0">
                          <a:effectLst/>
                        </a:rPr>
                        <a:t>Satuan : </a:t>
                      </a:r>
                      <a:endParaRPr lang="id-ID" sz="1200" dirty="0" smtClean="0">
                        <a:effectLst/>
                      </a:endParaRPr>
                    </a:p>
                    <a:p>
                      <a:pPr>
                        <a:lnSpc>
                          <a:spcPct val="115000"/>
                        </a:lnSpc>
                        <a:spcAft>
                          <a:spcPts val="0"/>
                        </a:spcAft>
                      </a:pPr>
                      <a:r>
                        <a:rPr lang="id-ID" sz="1200" dirty="0" smtClean="0">
                          <a:effectLst/>
                        </a:rPr>
                        <a:t>(</a:t>
                      </a:r>
                      <a:r>
                        <a:rPr lang="id-ID" sz="1200" dirty="0">
                          <a:effectLst/>
                        </a:rPr>
                        <a:t>dipilih)</a:t>
                      </a:r>
                      <a:endParaRPr lang="id-ID" sz="1200" dirty="0">
                        <a:effectLst/>
                        <a:latin typeface="Calibri"/>
                        <a:ea typeface="Times New Roman"/>
                        <a:cs typeface="Arial"/>
                      </a:endParaRPr>
                    </a:p>
                  </a:txBody>
                  <a:tcPr marL="45554" marR="45554" marT="0" marB="0"/>
                </a:tc>
                <a:tc>
                  <a:txBody>
                    <a:bodyPr/>
                    <a:lstStyle/>
                    <a:p>
                      <a:pPr algn="just">
                        <a:lnSpc>
                          <a:spcPct val="115000"/>
                        </a:lnSpc>
                        <a:spcAft>
                          <a:spcPts val="0"/>
                        </a:spcAft>
                      </a:pPr>
                      <a:r>
                        <a:rPr lang="id-ID" sz="1200">
                          <a:effectLst/>
                        </a:rPr>
                        <a:t>Menampilkan data sesuai dengan satuan</a:t>
                      </a:r>
                      <a:endParaRPr lang="id-ID" sz="1200">
                        <a:effectLst/>
                        <a:latin typeface="Calibri"/>
                        <a:ea typeface="Times New Roman"/>
                        <a:cs typeface="Arial"/>
                      </a:endParaRPr>
                    </a:p>
                  </a:txBody>
                  <a:tcPr marL="45554" marR="45554" marT="0" marB="0"/>
                </a:tc>
                <a:tc>
                  <a:txBody>
                    <a:bodyPr/>
                    <a:lstStyle/>
                    <a:p>
                      <a:pPr algn="just">
                        <a:lnSpc>
                          <a:spcPct val="115000"/>
                        </a:lnSpc>
                        <a:spcAft>
                          <a:spcPts val="0"/>
                        </a:spcAft>
                      </a:pPr>
                      <a:r>
                        <a:rPr lang="id-ID" sz="1200" dirty="0">
                          <a:effectLst/>
                        </a:rPr>
                        <a:t>Sesuai harapan</a:t>
                      </a:r>
                      <a:endParaRPr lang="id-ID" sz="1200" dirty="0">
                        <a:effectLst/>
                        <a:latin typeface="Calibri"/>
                        <a:ea typeface="Times New Roman"/>
                        <a:cs typeface="Arial"/>
                      </a:endParaRPr>
                    </a:p>
                  </a:txBody>
                  <a:tcPr marL="45554" marR="45554" marT="0" marB="0"/>
                </a:tc>
                <a:tc>
                  <a:txBody>
                    <a:bodyPr/>
                    <a:lstStyle/>
                    <a:p>
                      <a:pPr algn="just">
                        <a:lnSpc>
                          <a:spcPct val="115000"/>
                        </a:lnSpc>
                        <a:spcAft>
                          <a:spcPts val="0"/>
                        </a:spcAft>
                      </a:pPr>
                      <a:r>
                        <a:rPr lang="id-ID" sz="1200" dirty="0">
                          <a:effectLst/>
                        </a:rPr>
                        <a:t>Valid</a:t>
                      </a:r>
                      <a:endParaRPr lang="id-ID" sz="1200" dirty="0">
                        <a:effectLst/>
                        <a:latin typeface="Calibri"/>
                        <a:ea typeface="Times New Roman"/>
                        <a:cs typeface="Arial"/>
                      </a:endParaRPr>
                    </a:p>
                  </a:txBody>
                  <a:tcPr marL="45554" marR="45554" marT="0" marB="0"/>
                </a:tc>
              </a:tr>
              <a:tr h="2002866">
                <a:tc>
                  <a:txBody>
                    <a:bodyPr/>
                    <a:lstStyle/>
                    <a:p>
                      <a:pPr algn="just">
                        <a:lnSpc>
                          <a:spcPct val="115000"/>
                        </a:lnSpc>
                        <a:spcAft>
                          <a:spcPts val="0"/>
                        </a:spcAft>
                      </a:pPr>
                      <a:r>
                        <a:rPr lang="id-ID" sz="1200">
                          <a:effectLst/>
                        </a:rPr>
                        <a:t>4.</a:t>
                      </a:r>
                      <a:endParaRPr lang="id-ID" sz="1200">
                        <a:effectLst/>
                        <a:latin typeface="Calibri"/>
                        <a:ea typeface="Times New Roman"/>
                        <a:cs typeface="Arial"/>
                      </a:endParaRPr>
                    </a:p>
                  </a:txBody>
                  <a:tcPr marL="45554" marR="45554" marT="0" marB="0"/>
                </a:tc>
                <a:tc>
                  <a:txBody>
                    <a:bodyPr/>
                    <a:lstStyle/>
                    <a:p>
                      <a:pPr algn="just">
                        <a:lnSpc>
                          <a:spcPct val="115000"/>
                        </a:lnSpc>
                        <a:spcAft>
                          <a:spcPts val="0"/>
                        </a:spcAft>
                      </a:pPr>
                      <a:r>
                        <a:rPr lang="id-ID" sz="1200">
                          <a:effectLst/>
                        </a:rPr>
                        <a:t>Mengisi nama produk, harga, harga sales dan memilih satuan dengan benar lalu menekan tombol simpan</a:t>
                      </a:r>
                      <a:endParaRPr lang="id-ID" sz="1200">
                        <a:effectLst/>
                        <a:latin typeface="Calibri"/>
                        <a:ea typeface="Times New Roman"/>
                        <a:cs typeface="Arial"/>
                      </a:endParaRPr>
                    </a:p>
                  </a:txBody>
                  <a:tcPr marL="45554" marR="45554" marT="0" marB="0"/>
                </a:tc>
                <a:tc>
                  <a:txBody>
                    <a:bodyPr/>
                    <a:lstStyle/>
                    <a:p>
                      <a:pPr>
                        <a:lnSpc>
                          <a:spcPct val="115000"/>
                        </a:lnSpc>
                        <a:spcAft>
                          <a:spcPts val="0"/>
                        </a:spcAft>
                      </a:pPr>
                      <a:r>
                        <a:rPr lang="id-ID" sz="1200">
                          <a:effectLst/>
                        </a:rPr>
                        <a:t>Nama produk :</a:t>
                      </a:r>
                    </a:p>
                    <a:p>
                      <a:pPr>
                        <a:lnSpc>
                          <a:spcPct val="115000"/>
                        </a:lnSpc>
                        <a:spcAft>
                          <a:spcPts val="0"/>
                        </a:spcAft>
                      </a:pPr>
                      <a:r>
                        <a:rPr lang="id-ID" sz="1200">
                          <a:effectLst/>
                        </a:rPr>
                        <a:t>(isi benar)</a:t>
                      </a:r>
                    </a:p>
                    <a:p>
                      <a:pPr>
                        <a:lnSpc>
                          <a:spcPct val="115000"/>
                        </a:lnSpc>
                        <a:spcAft>
                          <a:spcPts val="0"/>
                        </a:spcAft>
                      </a:pPr>
                      <a:r>
                        <a:rPr lang="id-ID" sz="1200">
                          <a:effectLst/>
                        </a:rPr>
                        <a:t>Harga :</a:t>
                      </a:r>
                    </a:p>
                    <a:p>
                      <a:pPr>
                        <a:lnSpc>
                          <a:spcPct val="115000"/>
                        </a:lnSpc>
                        <a:spcAft>
                          <a:spcPts val="0"/>
                        </a:spcAft>
                      </a:pPr>
                      <a:r>
                        <a:rPr lang="id-ID" sz="1200">
                          <a:effectLst/>
                        </a:rPr>
                        <a:t>(isi benar)</a:t>
                      </a:r>
                    </a:p>
                    <a:p>
                      <a:pPr>
                        <a:lnSpc>
                          <a:spcPct val="115000"/>
                        </a:lnSpc>
                        <a:spcAft>
                          <a:spcPts val="0"/>
                        </a:spcAft>
                      </a:pPr>
                      <a:r>
                        <a:rPr lang="id-ID" sz="1200">
                          <a:effectLst/>
                        </a:rPr>
                        <a:t>Harga Sales :</a:t>
                      </a:r>
                    </a:p>
                    <a:p>
                      <a:pPr>
                        <a:lnSpc>
                          <a:spcPct val="115000"/>
                        </a:lnSpc>
                        <a:spcAft>
                          <a:spcPts val="0"/>
                        </a:spcAft>
                      </a:pPr>
                      <a:r>
                        <a:rPr lang="id-ID" sz="1200">
                          <a:effectLst/>
                        </a:rPr>
                        <a:t>(isi benar)</a:t>
                      </a:r>
                    </a:p>
                    <a:p>
                      <a:pPr>
                        <a:lnSpc>
                          <a:spcPct val="115000"/>
                        </a:lnSpc>
                        <a:spcAft>
                          <a:spcPts val="0"/>
                        </a:spcAft>
                      </a:pPr>
                      <a:r>
                        <a:rPr lang="id-ID" sz="1200">
                          <a:effectLst/>
                        </a:rPr>
                        <a:t>Satuan :</a:t>
                      </a:r>
                    </a:p>
                    <a:p>
                      <a:pPr>
                        <a:lnSpc>
                          <a:spcPct val="115000"/>
                        </a:lnSpc>
                        <a:spcAft>
                          <a:spcPts val="0"/>
                        </a:spcAft>
                      </a:pPr>
                      <a:r>
                        <a:rPr lang="id-ID" sz="1200">
                          <a:effectLst/>
                        </a:rPr>
                        <a:t>(dipilih)</a:t>
                      </a:r>
                      <a:endParaRPr lang="id-ID" sz="1200">
                        <a:effectLst/>
                        <a:latin typeface="Calibri"/>
                        <a:ea typeface="Times New Roman"/>
                        <a:cs typeface="Arial"/>
                      </a:endParaRPr>
                    </a:p>
                  </a:txBody>
                  <a:tcPr marL="45554" marR="45554" marT="0" marB="0"/>
                </a:tc>
                <a:tc>
                  <a:txBody>
                    <a:bodyPr/>
                    <a:lstStyle/>
                    <a:p>
                      <a:pPr algn="just">
                        <a:lnSpc>
                          <a:spcPct val="115000"/>
                        </a:lnSpc>
                        <a:spcAft>
                          <a:spcPts val="0"/>
                        </a:spcAft>
                      </a:pPr>
                      <a:r>
                        <a:rPr lang="id-ID" sz="1200">
                          <a:effectLst/>
                        </a:rPr>
                        <a:t>Muncul pesan data berhasil disimpan</a:t>
                      </a:r>
                      <a:endParaRPr lang="id-ID" sz="1200">
                        <a:effectLst/>
                        <a:latin typeface="Calibri"/>
                        <a:ea typeface="Times New Roman"/>
                        <a:cs typeface="Arial"/>
                      </a:endParaRPr>
                    </a:p>
                  </a:txBody>
                  <a:tcPr marL="45554" marR="45554" marT="0" marB="0"/>
                </a:tc>
                <a:tc>
                  <a:txBody>
                    <a:bodyPr/>
                    <a:lstStyle/>
                    <a:p>
                      <a:pPr algn="just">
                        <a:lnSpc>
                          <a:spcPct val="115000"/>
                        </a:lnSpc>
                        <a:spcAft>
                          <a:spcPts val="0"/>
                        </a:spcAft>
                      </a:pPr>
                      <a:r>
                        <a:rPr lang="id-ID" sz="1200">
                          <a:effectLst/>
                        </a:rPr>
                        <a:t>Sesuai harapan</a:t>
                      </a:r>
                      <a:endParaRPr lang="id-ID" sz="1200">
                        <a:effectLst/>
                        <a:latin typeface="Calibri"/>
                        <a:ea typeface="Times New Roman"/>
                        <a:cs typeface="Arial"/>
                      </a:endParaRPr>
                    </a:p>
                  </a:txBody>
                  <a:tcPr marL="45554" marR="45554" marT="0" marB="0"/>
                </a:tc>
                <a:tc>
                  <a:txBody>
                    <a:bodyPr/>
                    <a:lstStyle/>
                    <a:p>
                      <a:pPr algn="just">
                        <a:lnSpc>
                          <a:spcPct val="115000"/>
                        </a:lnSpc>
                        <a:spcAft>
                          <a:spcPts val="0"/>
                        </a:spcAft>
                      </a:pPr>
                      <a:r>
                        <a:rPr lang="id-ID" sz="1200" dirty="0">
                          <a:effectLst/>
                        </a:rPr>
                        <a:t>Valid</a:t>
                      </a:r>
                      <a:endParaRPr lang="id-ID" sz="1200" dirty="0">
                        <a:effectLst/>
                        <a:latin typeface="Calibri"/>
                        <a:ea typeface="Times New Roman"/>
                        <a:cs typeface="Arial"/>
                      </a:endParaRPr>
                    </a:p>
                  </a:txBody>
                  <a:tcPr marL="45554" marR="45554" marT="0" marB="0"/>
                </a:tc>
              </a:tr>
            </a:tbl>
          </a:graphicData>
        </a:graphic>
      </p:graphicFrame>
    </p:spTree>
    <p:extLst>
      <p:ext uri="{BB962C8B-B14F-4D97-AF65-F5344CB8AC3E}">
        <p14:creationId xmlns:p14="http://schemas.microsoft.com/office/powerpoint/2010/main" val="30233463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1999" cy="1181100"/>
          </a:xfrm>
        </p:spPr>
        <p:txBody>
          <a:bodyPr>
            <a:normAutofit fontScale="90000"/>
          </a:bodyPr>
          <a:lstStyle/>
          <a:p>
            <a:pPr algn="ctr"/>
            <a:r>
              <a:rPr lang="id-ID" dirty="0" smtClean="0"/>
              <a:t>Blackbox testing pada form tambah penjualan</a:t>
            </a:r>
            <a:endParaRPr lang="id-ID" dirty="0"/>
          </a:p>
        </p:txBody>
      </p:sp>
      <p:graphicFrame>
        <p:nvGraphicFramePr>
          <p:cNvPr id="4" name="Table 3"/>
          <p:cNvGraphicFramePr>
            <a:graphicFrameLocks noGrp="1"/>
          </p:cNvGraphicFramePr>
          <p:nvPr>
            <p:extLst>
              <p:ext uri="{D42A27DB-BD31-4B8C-83A1-F6EECF244321}">
                <p14:modId xmlns:p14="http://schemas.microsoft.com/office/powerpoint/2010/main" val="1865469577"/>
              </p:ext>
            </p:extLst>
          </p:nvPr>
        </p:nvGraphicFramePr>
        <p:xfrm>
          <a:off x="171451" y="1161142"/>
          <a:ext cx="11846379" cy="5538921"/>
        </p:xfrm>
        <a:graphic>
          <a:graphicData uri="http://schemas.openxmlformats.org/drawingml/2006/table">
            <a:tbl>
              <a:tblPr firstRow="1" firstCol="1" bandRow="1">
                <a:tableStyleId>{5C22544A-7EE6-4342-B048-85BDC9FD1C3A}</a:tableStyleId>
              </a:tblPr>
              <a:tblGrid>
                <a:gridCol w="974448"/>
                <a:gridCol w="2660598"/>
                <a:gridCol w="1842064"/>
                <a:gridCol w="2250610"/>
                <a:gridCol w="1842064"/>
                <a:gridCol w="2276595"/>
              </a:tblGrid>
              <a:tr h="368967">
                <a:tc>
                  <a:txBody>
                    <a:bodyPr/>
                    <a:lstStyle/>
                    <a:p>
                      <a:pPr algn="ctr">
                        <a:lnSpc>
                          <a:spcPct val="115000"/>
                        </a:lnSpc>
                        <a:spcAft>
                          <a:spcPts val="0"/>
                        </a:spcAft>
                      </a:pPr>
                      <a:r>
                        <a:rPr lang="id-ID" sz="1200" dirty="0">
                          <a:effectLst/>
                        </a:rPr>
                        <a:t>NO</a:t>
                      </a:r>
                      <a:endParaRPr lang="id-ID" sz="1200" dirty="0">
                        <a:effectLst/>
                        <a:latin typeface="Calibri"/>
                        <a:ea typeface="Times New Roman"/>
                        <a:cs typeface="Arial"/>
                      </a:endParaRPr>
                    </a:p>
                  </a:txBody>
                  <a:tcPr marL="36697" marR="36697" marT="0" marB="0" anchor="ctr"/>
                </a:tc>
                <a:tc>
                  <a:txBody>
                    <a:bodyPr/>
                    <a:lstStyle/>
                    <a:p>
                      <a:pPr algn="ctr">
                        <a:lnSpc>
                          <a:spcPct val="115000"/>
                        </a:lnSpc>
                        <a:spcAft>
                          <a:spcPts val="0"/>
                        </a:spcAft>
                      </a:pPr>
                      <a:r>
                        <a:rPr lang="id-ID" sz="1200" dirty="0">
                          <a:effectLst/>
                        </a:rPr>
                        <a:t>Skenario Pengujian</a:t>
                      </a:r>
                      <a:endParaRPr lang="id-ID" sz="1200" dirty="0">
                        <a:effectLst/>
                        <a:latin typeface="Calibri"/>
                        <a:ea typeface="Times New Roman"/>
                        <a:cs typeface="Arial"/>
                      </a:endParaRPr>
                    </a:p>
                  </a:txBody>
                  <a:tcPr marL="36697" marR="36697" marT="0" marB="0" anchor="ctr"/>
                </a:tc>
                <a:tc>
                  <a:txBody>
                    <a:bodyPr/>
                    <a:lstStyle/>
                    <a:p>
                      <a:pPr algn="ctr">
                        <a:lnSpc>
                          <a:spcPct val="115000"/>
                        </a:lnSpc>
                        <a:spcAft>
                          <a:spcPts val="0"/>
                        </a:spcAft>
                      </a:pPr>
                      <a:r>
                        <a:rPr lang="id-ID" sz="1200">
                          <a:effectLst/>
                        </a:rPr>
                        <a:t>Test Case</a:t>
                      </a:r>
                      <a:endParaRPr lang="id-ID" sz="1200">
                        <a:effectLst/>
                        <a:latin typeface="Calibri"/>
                        <a:ea typeface="Times New Roman"/>
                        <a:cs typeface="Arial"/>
                      </a:endParaRPr>
                    </a:p>
                  </a:txBody>
                  <a:tcPr marL="36697" marR="36697" marT="0" marB="0" anchor="ctr"/>
                </a:tc>
                <a:tc>
                  <a:txBody>
                    <a:bodyPr/>
                    <a:lstStyle/>
                    <a:p>
                      <a:pPr algn="ctr">
                        <a:lnSpc>
                          <a:spcPct val="115000"/>
                        </a:lnSpc>
                        <a:spcAft>
                          <a:spcPts val="0"/>
                        </a:spcAft>
                      </a:pPr>
                      <a:r>
                        <a:rPr lang="id-ID" sz="1200">
                          <a:effectLst/>
                        </a:rPr>
                        <a:t>Hasil yang diharapkan</a:t>
                      </a:r>
                      <a:endParaRPr lang="id-ID" sz="1200">
                        <a:effectLst/>
                        <a:latin typeface="Calibri"/>
                        <a:ea typeface="Times New Roman"/>
                        <a:cs typeface="Arial"/>
                      </a:endParaRPr>
                    </a:p>
                  </a:txBody>
                  <a:tcPr marL="36697" marR="36697" marT="0" marB="0" anchor="ctr"/>
                </a:tc>
                <a:tc>
                  <a:txBody>
                    <a:bodyPr/>
                    <a:lstStyle/>
                    <a:p>
                      <a:pPr algn="ctr">
                        <a:lnSpc>
                          <a:spcPct val="115000"/>
                        </a:lnSpc>
                        <a:spcAft>
                          <a:spcPts val="0"/>
                        </a:spcAft>
                      </a:pPr>
                      <a:r>
                        <a:rPr lang="id-ID" sz="1200">
                          <a:effectLst/>
                        </a:rPr>
                        <a:t>Hasil Pengujian</a:t>
                      </a:r>
                      <a:endParaRPr lang="id-ID" sz="1200">
                        <a:effectLst/>
                        <a:latin typeface="Calibri"/>
                        <a:ea typeface="Times New Roman"/>
                        <a:cs typeface="Arial"/>
                      </a:endParaRPr>
                    </a:p>
                  </a:txBody>
                  <a:tcPr marL="36697" marR="36697" marT="0" marB="0" anchor="ctr"/>
                </a:tc>
                <a:tc>
                  <a:txBody>
                    <a:bodyPr/>
                    <a:lstStyle/>
                    <a:p>
                      <a:pPr algn="ctr">
                        <a:lnSpc>
                          <a:spcPct val="115000"/>
                        </a:lnSpc>
                        <a:spcAft>
                          <a:spcPts val="0"/>
                        </a:spcAft>
                      </a:pPr>
                      <a:r>
                        <a:rPr lang="id-ID" sz="1200">
                          <a:effectLst/>
                        </a:rPr>
                        <a:t>Kesimpulan</a:t>
                      </a:r>
                      <a:endParaRPr lang="id-ID" sz="1200">
                        <a:effectLst/>
                        <a:latin typeface="Calibri"/>
                        <a:ea typeface="Times New Roman"/>
                        <a:cs typeface="Arial"/>
                      </a:endParaRPr>
                    </a:p>
                  </a:txBody>
                  <a:tcPr marL="36697" marR="36697" marT="0" marB="0" anchor="ctr"/>
                </a:tc>
              </a:tr>
              <a:tr h="1075700">
                <a:tc>
                  <a:txBody>
                    <a:bodyPr/>
                    <a:lstStyle/>
                    <a:p>
                      <a:pPr algn="just">
                        <a:lnSpc>
                          <a:spcPct val="115000"/>
                        </a:lnSpc>
                        <a:spcAft>
                          <a:spcPts val="0"/>
                        </a:spcAft>
                      </a:pPr>
                      <a:r>
                        <a:rPr lang="id-ID" sz="1200">
                          <a:effectLst/>
                        </a:rPr>
                        <a:t>1.</a:t>
                      </a:r>
                      <a:endParaRPr lang="id-ID" sz="1200">
                        <a:effectLst/>
                        <a:latin typeface="Calibri"/>
                        <a:ea typeface="Times New Roman"/>
                        <a:cs typeface="Arial"/>
                      </a:endParaRPr>
                    </a:p>
                  </a:txBody>
                  <a:tcPr marL="36697" marR="36697" marT="0" marB="0"/>
                </a:tc>
                <a:tc>
                  <a:txBody>
                    <a:bodyPr/>
                    <a:lstStyle/>
                    <a:p>
                      <a:pPr algn="just">
                        <a:lnSpc>
                          <a:spcPct val="115000"/>
                        </a:lnSpc>
                        <a:spcAft>
                          <a:spcPts val="0"/>
                        </a:spcAft>
                      </a:pPr>
                      <a:r>
                        <a:rPr lang="id-ID" sz="1200" dirty="0">
                          <a:effectLst/>
                        </a:rPr>
                        <a:t>Memilih pembeli sales lalu muncul kolom nama sales dan mengisi 2 huruf pertama kolom nama sales</a:t>
                      </a:r>
                      <a:endParaRPr lang="id-ID" sz="1200" dirty="0">
                        <a:effectLst/>
                        <a:latin typeface="Calibri"/>
                        <a:ea typeface="Times New Roman"/>
                        <a:cs typeface="Arial"/>
                      </a:endParaRPr>
                    </a:p>
                  </a:txBody>
                  <a:tcPr marL="36697" marR="36697" marT="0" marB="0"/>
                </a:tc>
                <a:tc>
                  <a:txBody>
                    <a:bodyPr/>
                    <a:lstStyle/>
                    <a:p>
                      <a:pPr algn="just">
                        <a:lnSpc>
                          <a:spcPct val="115000"/>
                        </a:lnSpc>
                        <a:spcAft>
                          <a:spcPts val="0"/>
                        </a:spcAft>
                      </a:pPr>
                      <a:r>
                        <a:rPr lang="id-ID" sz="1200" dirty="0">
                          <a:effectLst/>
                        </a:rPr>
                        <a:t>Pembeli :</a:t>
                      </a:r>
                    </a:p>
                    <a:p>
                      <a:pPr algn="just">
                        <a:lnSpc>
                          <a:spcPct val="115000"/>
                        </a:lnSpc>
                        <a:spcAft>
                          <a:spcPts val="0"/>
                        </a:spcAft>
                      </a:pPr>
                      <a:r>
                        <a:rPr lang="id-ID" sz="1200" dirty="0">
                          <a:effectLst/>
                        </a:rPr>
                        <a:t>(isi sales)</a:t>
                      </a:r>
                    </a:p>
                    <a:p>
                      <a:pPr algn="just">
                        <a:lnSpc>
                          <a:spcPct val="115000"/>
                        </a:lnSpc>
                        <a:spcAft>
                          <a:spcPts val="0"/>
                        </a:spcAft>
                      </a:pPr>
                      <a:r>
                        <a:rPr lang="id-ID" sz="1200" dirty="0">
                          <a:effectLst/>
                        </a:rPr>
                        <a:t>Nama sales : </a:t>
                      </a:r>
                    </a:p>
                    <a:p>
                      <a:pPr algn="just">
                        <a:lnSpc>
                          <a:spcPct val="115000"/>
                        </a:lnSpc>
                        <a:spcAft>
                          <a:spcPts val="0"/>
                        </a:spcAft>
                      </a:pPr>
                      <a:r>
                        <a:rPr lang="id-ID" sz="1200" dirty="0">
                          <a:effectLst/>
                        </a:rPr>
                        <a:t>(isi dua huruf)</a:t>
                      </a:r>
                      <a:endParaRPr lang="id-ID" sz="1200" dirty="0">
                        <a:effectLst/>
                        <a:latin typeface="Calibri"/>
                        <a:ea typeface="Times New Roman"/>
                        <a:cs typeface="Arial"/>
                      </a:endParaRPr>
                    </a:p>
                  </a:txBody>
                  <a:tcPr marL="36697" marR="36697" marT="0" marB="0"/>
                </a:tc>
                <a:tc>
                  <a:txBody>
                    <a:bodyPr/>
                    <a:lstStyle/>
                    <a:p>
                      <a:pPr algn="just">
                        <a:lnSpc>
                          <a:spcPct val="115000"/>
                        </a:lnSpc>
                        <a:spcAft>
                          <a:spcPts val="0"/>
                        </a:spcAft>
                      </a:pPr>
                      <a:r>
                        <a:rPr lang="id-ID" sz="1200">
                          <a:effectLst/>
                        </a:rPr>
                        <a:t>Muncul nama-nama sales yang bersangkutan</a:t>
                      </a:r>
                      <a:endParaRPr lang="id-ID" sz="1200">
                        <a:effectLst/>
                        <a:latin typeface="Calibri"/>
                        <a:ea typeface="Times New Roman"/>
                        <a:cs typeface="Arial"/>
                      </a:endParaRPr>
                    </a:p>
                  </a:txBody>
                  <a:tcPr marL="36697" marR="36697" marT="0" marB="0"/>
                </a:tc>
                <a:tc>
                  <a:txBody>
                    <a:bodyPr/>
                    <a:lstStyle/>
                    <a:p>
                      <a:pPr algn="just">
                        <a:lnSpc>
                          <a:spcPct val="115000"/>
                        </a:lnSpc>
                        <a:spcAft>
                          <a:spcPts val="0"/>
                        </a:spcAft>
                      </a:pPr>
                      <a:r>
                        <a:rPr lang="id-ID" sz="1200">
                          <a:effectLst/>
                        </a:rPr>
                        <a:t>Sesuai harapan</a:t>
                      </a:r>
                      <a:endParaRPr lang="id-ID" sz="1200">
                        <a:effectLst/>
                        <a:latin typeface="Calibri"/>
                        <a:ea typeface="Times New Roman"/>
                        <a:cs typeface="Arial"/>
                      </a:endParaRPr>
                    </a:p>
                  </a:txBody>
                  <a:tcPr marL="36697" marR="36697" marT="0" marB="0"/>
                </a:tc>
                <a:tc>
                  <a:txBody>
                    <a:bodyPr/>
                    <a:lstStyle/>
                    <a:p>
                      <a:pPr algn="just">
                        <a:lnSpc>
                          <a:spcPct val="115000"/>
                        </a:lnSpc>
                        <a:spcAft>
                          <a:spcPts val="0"/>
                        </a:spcAft>
                      </a:pPr>
                      <a:r>
                        <a:rPr lang="id-ID" sz="1200">
                          <a:effectLst/>
                        </a:rPr>
                        <a:t>Valid</a:t>
                      </a:r>
                      <a:endParaRPr lang="id-ID" sz="1200">
                        <a:effectLst/>
                        <a:latin typeface="Calibri"/>
                        <a:ea typeface="Times New Roman"/>
                        <a:cs typeface="Arial"/>
                      </a:endParaRPr>
                    </a:p>
                  </a:txBody>
                  <a:tcPr marL="36697" marR="36697" marT="0" marB="0"/>
                </a:tc>
              </a:tr>
              <a:tr h="537849">
                <a:tc>
                  <a:txBody>
                    <a:bodyPr/>
                    <a:lstStyle/>
                    <a:p>
                      <a:pPr algn="just">
                        <a:lnSpc>
                          <a:spcPct val="115000"/>
                        </a:lnSpc>
                        <a:spcAft>
                          <a:spcPts val="0"/>
                        </a:spcAft>
                      </a:pPr>
                      <a:r>
                        <a:rPr lang="id-ID" sz="1200">
                          <a:effectLst/>
                        </a:rPr>
                        <a:t>2.</a:t>
                      </a:r>
                      <a:endParaRPr lang="id-ID" sz="1200">
                        <a:effectLst/>
                        <a:latin typeface="Calibri"/>
                        <a:ea typeface="Times New Roman"/>
                        <a:cs typeface="Arial"/>
                      </a:endParaRPr>
                    </a:p>
                  </a:txBody>
                  <a:tcPr marL="36697" marR="36697" marT="0" marB="0"/>
                </a:tc>
                <a:tc>
                  <a:txBody>
                    <a:bodyPr/>
                    <a:lstStyle/>
                    <a:p>
                      <a:pPr algn="just">
                        <a:lnSpc>
                          <a:spcPct val="115000"/>
                        </a:lnSpc>
                        <a:spcAft>
                          <a:spcPts val="0"/>
                        </a:spcAft>
                      </a:pPr>
                      <a:r>
                        <a:rPr lang="id-ID" sz="1200">
                          <a:effectLst/>
                        </a:rPr>
                        <a:t>Memilih satuan</a:t>
                      </a:r>
                      <a:endParaRPr lang="id-ID" sz="1200">
                        <a:effectLst/>
                        <a:latin typeface="Calibri"/>
                        <a:ea typeface="Times New Roman"/>
                        <a:cs typeface="Arial"/>
                      </a:endParaRPr>
                    </a:p>
                  </a:txBody>
                  <a:tcPr marL="36697" marR="36697" marT="0" marB="0"/>
                </a:tc>
                <a:tc>
                  <a:txBody>
                    <a:bodyPr/>
                    <a:lstStyle/>
                    <a:p>
                      <a:pPr>
                        <a:lnSpc>
                          <a:spcPct val="115000"/>
                        </a:lnSpc>
                        <a:spcAft>
                          <a:spcPts val="0"/>
                        </a:spcAft>
                      </a:pPr>
                      <a:r>
                        <a:rPr lang="id-ID" sz="1200" dirty="0">
                          <a:effectLst/>
                        </a:rPr>
                        <a:t>Satuan : </a:t>
                      </a:r>
                      <a:endParaRPr lang="id-ID" sz="1200" dirty="0" smtClean="0">
                        <a:effectLst/>
                      </a:endParaRPr>
                    </a:p>
                    <a:p>
                      <a:pPr>
                        <a:lnSpc>
                          <a:spcPct val="115000"/>
                        </a:lnSpc>
                        <a:spcAft>
                          <a:spcPts val="0"/>
                        </a:spcAft>
                      </a:pPr>
                      <a:r>
                        <a:rPr lang="id-ID" sz="1200" dirty="0" smtClean="0">
                          <a:effectLst/>
                        </a:rPr>
                        <a:t>(</a:t>
                      </a:r>
                      <a:r>
                        <a:rPr lang="id-ID" sz="1200" dirty="0">
                          <a:effectLst/>
                        </a:rPr>
                        <a:t>dipilih)</a:t>
                      </a:r>
                      <a:endParaRPr lang="id-ID" sz="1200" dirty="0">
                        <a:effectLst/>
                        <a:latin typeface="Calibri"/>
                        <a:ea typeface="Times New Roman"/>
                        <a:cs typeface="Arial"/>
                      </a:endParaRPr>
                    </a:p>
                  </a:txBody>
                  <a:tcPr marL="36697" marR="36697" marT="0" marB="0"/>
                </a:tc>
                <a:tc>
                  <a:txBody>
                    <a:bodyPr/>
                    <a:lstStyle/>
                    <a:p>
                      <a:pPr algn="just">
                        <a:lnSpc>
                          <a:spcPct val="115000"/>
                        </a:lnSpc>
                        <a:spcAft>
                          <a:spcPts val="0"/>
                        </a:spcAft>
                      </a:pPr>
                      <a:r>
                        <a:rPr lang="id-ID" sz="1200" dirty="0">
                          <a:effectLst/>
                        </a:rPr>
                        <a:t>Menampilkan data sesuai dengan satuan</a:t>
                      </a:r>
                      <a:endParaRPr lang="id-ID" sz="1200" dirty="0">
                        <a:effectLst/>
                        <a:latin typeface="Calibri"/>
                        <a:ea typeface="Times New Roman"/>
                        <a:cs typeface="Arial"/>
                      </a:endParaRPr>
                    </a:p>
                  </a:txBody>
                  <a:tcPr marL="36697" marR="36697" marT="0" marB="0"/>
                </a:tc>
                <a:tc>
                  <a:txBody>
                    <a:bodyPr/>
                    <a:lstStyle/>
                    <a:p>
                      <a:pPr algn="just">
                        <a:lnSpc>
                          <a:spcPct val="115000"/>
                        </a:lnSpc>
                        <a:spcAft>
                          <a:spcPts val="0"/>
                        </a:spcAft>
                      </a:pPr>
                      <a:r>
                        <a:rPr lang="id-ID" sz="1200">
                          <a:effectLst/>
                        </a:rPr>
                        <a:t>Sesuai harapan</a:t>
                      </a:r>
                      <a:endParaRPr lang="id-ID" sz="1200">
                        <a:effectLst/>
                        <a:latin typeface="Calibri"/>
                        <a:ea typeface="Times New Roman"/>
                        <a:cs typeface="Arial"/>
                      </a:endParaRPr>
                    </a:p>
                  </a:txBody>
                  <a:tcPr marL="36697" marR="36697" marT="0" marB="0"/>
                </a:tc>
                <a:tc>
                  <a:txBody>
                    <a:bodyPr/>
                    <a:lstStyle/>
                    <a:p>
                      <a:pPr algn="just">
                        <a:lnSpc>
                          <a:spcPct val="115000"/>
                        </a:lnSpc>
                        <a:spcAft>
                          <a:spcPts val="0"/>
                        </a:spcAft>
                      </a:pPr>
                      <a:r>
                        <a:rPr lang="id-ID" sz="1200">
                          <a:effectLst/>
                        </a:rPr>
                        <a:t>Valid</a:t>
                      </a:r>
                      <a:endParaRPr lang="id-ID" sz="1200">
                        <a:effectLst/>
                        <a:latin typeface="Calibri"/>
                        <a:ea typeface="Times New Roman"/>
                        <a:cs typeface="Arial"/>
                      </a:endParaRPr>
                    </a:p>
                  </a:txBody>
                  <a:tcPr marL="36697" marR="36697" marT="0" marB="0"/>
                </a:tc>
              </a:tr>
              <a:tr h="745899">
                <a:tc>
                  <a:txBody>
                    <a:bodyPr/>
                    <a:lstStyle/>
                    <a:p>
                      <a:pPr algn="just">
                        <a:lnSpc>
                          <a:spcPct val="115000"/>
                        </a:lnSpc>
                        <a:spcAft>
                          <a:spcPts val="0"/>
                        </a:spcAft>
                      </a:pPr>
                      <a:r>
                        <a:rPr lang="id-ID" sz="1200">
                          <a:effectLst/>
                        </a:rPr>
                        <a:t>3.</a:t>
                      </a:r>
                      <a:endParaRPr lang="id-ID" sz="1200">
                        <a:effectLst/>
                        <a:latin typeface="Calibri"/>
                        <a:ea typeface="Times New Roman"/>
                        <a:cs typeface="Arial"/>
                      </a:endParaRPr>
                    </a:p>
                  </a:txBody>
                  <a:tcPr marL="36697" marR="36697" marT="0" marB="0"/>
                </a:tc>
                <a:tc>
                  <a:txBody>
                    <a:bodyPr/>
                    <a:lstStyle/>
                    <a:p>
                      <a:pPr algn="just">
                        <a:lnSpc>
                          <a:spcPct val="115000"/>
                        </a:lnSpc>
                        <a:spcAft>
                          <a:spcPts val="0"/>
                        </a:spcAft>
                      </a:pPr>
                      <a:r>
                        <a:rPr lang="id-ID" sz="1200" dirty="0">
                          <a:effectLst/>
                        </a:rPr>
                        <a:t>Mengisi jumlah dengan huruf simbol tanda baca dan simbol matematika</a:t>
                      </a:r>
                      <a:endParaRPr lang="id-ID" sz="1200" dirty="0">
                        <a:effectLst/>
                        <a:latin typeface="Calibri"/>
                        <a:ea typeface="Times New Roman"/>
                        <a:cs typeface="Arial"/>
                      </a:endParaRPr>
                    </a:p>
                  </a:txBody>
                  <a:tcPr marL="36697" marR="36697" marT="0" marB="0"/>
                </a:tc>
                <a:tc>
                  <a:txBody>
                    <a:bodyPr/>
                    <a:lstStyle/>
                    <a:p>
                      <a:pPr algn="just">
                        <a:lnSpc>
                          <a:spcPct val="115000"/>
                        </a:lnSpc>
                        <a:spcAft>
                          <a:spcPts val="0"/>
                        </a:spcAft>
                      </a:pPr>
                      <a:r>
                        <a:rPr lang="id-ID" sz="1200">
                          <a:effectLst/>
                        </a:rPr>
                        <a:t>Jumlah :</a:t>
                      </a:r>
                    </a:p>
                    <a:p>
                      <a:pPr algn="just">
                        <a:lnSpc>
                          <a:spcPct val="115000"/>
                        </a:lnSpc>
                        <a:spcAft>
                          <a:spcPts val="0"/>
                        </a:spcAft>
                      </a:pPr>
                      <a:r>
                        <a:rPr lang="id-ID" sz="1200">
                          <a:effectLst/>
                        </a:rPr>
                        <a:t>(isi salah)</a:t>
                      </a:r>
                      <a:endParaRPr lang="id-ID" sz="1200">
                        <a:effectLst/>
                        <a:latin typeface="Calibri"/>
                        <a:ea typeface="Times New Roman"/>
                        <a:cs typeface="Arial"/>
                      </a:endParaRPr>
                    </a:p>
                  </a:txBody>
                  <a:tcPr marL="36697" marR="36697" marT="0" marB="0"/>
                </a:tc>
                <a:tc>
                  <a:txBody>
                    <a:bodyPr/>
                    <a:lstStyle/>
                    <a:p>
                      <a:pPr algn="just">
                        <a:lnSpc>
                          <a:spcPct val="115000"/>
                        </a:lnSpc>
                        <a:spcAft>
                          <a:spcPts val="0"/>
                        </a:spcAft>
                      </a:pPr>
                      <a:r>
                        <a:rPr lang="id-ID" sz="1200" dirty="0">
                          <a:effectLst/>
                        </a:rPr>
                        <a:t>Data tidak dapat disimpan</a:t>
                      </a:r>
                      <a:endParaRPr lang="id-ID" sz="1200" dirty="0">
                        <a:effectLst/>
                        <a:latin typeface="Calibri"/>
                        <a:ea typeface="Times New Roman"/>
                        <a:cs typeface="Arial"/>
                      </a:endParaRPr>
                    </a:p>
                  </a:txBody>
                  <a:tcPr marL="36697" marR="36697" marT="0" marB="0"/>
                </a:tc>
                <a:tc>
                  <a:txBody>
                    <a:bodyPr/>
                    <a:lstStyle/>
                    <a:p>
                      <a:pPr algn="just">
                        <a:lnSpc>
                          <a:spcPct val="115000"/>
                        </a:lnSpc>
                        <a:spcAft>
                          <a:spcPts val="0"/>
                        </a:spcAft>
                      </a:pPr>
                      <a:r>
                        <a:rPr lang="id-ID" sz="1200" dirty="0">
                          <a:effectLst/>
                        </a:rPr>
                        <a:t>Sesuai harapan</a:t>
                      </a:r>
                      <a:endParaRPr lang="id-ID" sz="1200" dirty="0">
                        <a:effectLst/>
                        <a:latin typeface="Calibri"/>
                        <a:ea typeface="Times New Roman"/>
                        <a:cs typeface="Arial"/>
                      </a:endParaRPr>
                    </a:p>
                  </a:txBody>
                  <a:tcPr marL="36697" marR="36697" marT="0" marB="0"/>
                </a:tc>
                <a:tc>
                  <a:txBody>
                    <a:bodyPr/>
                    <a:lstStyle/>
                    <a:p>
                      <a:pPr algn="just">
                        <a:lnSpc>
                          <a:spcPct val="115000"/>
                        </a:lnSpc>
                        <a:spcAft>
                          <a:spcPts val="0"/>
                        </a:spcAft>
                      </a:pPr>
                      <a:r>
                        <a:rPr lang="id-ID" sz="1200">
                          <a:effectLst/>
                        </a:rPr>
                        <a:t>Valid</a:t>
                      </a:r>
                      <a:endParaRPr lang="id-ID" sz="1200">
                        <a:effectLst/>
                        <a:latin typeface="Calibri"/>
                        <a:ea typeface="Times New Roman"/>
                        <a:cs typeface="Arial"/>
                      </a:endParaRPr>
                    </a:p>
                  </a:txBody>
                  <a:tcPr marL="36697" marR="36697" marT="0" marB="0"/>
                </a:tc>
              </a:tr>
              <a:tr h="1302507">
                <a:tc>
                  <a:txBody>
                    <a:bodyPr/>
                    <a:lstStyle/>
                    <a:p>
                      <a:pPr algn="just">
                        <a:lnSpc>
                          <a:spcPct val="115000"/>
                        </a:lnSpc>
                        <a:spcAft>
                          <a:spcPts val="0"/>
                        </a:spcAft>
                      </a:pPr>
                      <a:r>
                        <a:rPr lang="id-ID" sz="1200">
                          <a:effectLst/>
                        </a:rPr>
                        <a:t>4.</a:t>
                      </a:r>
                      <a:endParaRPr lang="id-ID" sz="1200">
                        <a:effectLst/>
                        <a:latin typeface="Calibri"/>
                        <a:ea typeface="Times New Roman"/>
                        <a:cs typeface="Arial"/>
                      </a:endParaRPr>
                    </a:p>
                  </a:txBody>
                  <a:tcPr marL="36697" marR="36697" marT="0" marB="0"/>
                </a:tc>
                <a:tc>
                  <a:txBody>
                    <a:bodyPr/>
                    <a:lstStyle/>
                    <a:p>
                      <a:pPr algn="just">
                        <a:lnSpc>
                          <a:spcPct val="115000"/>
                        </a:lnSpc>
                        <a:spcAft>
                          <a:spcPts val="0"/>
                        </a:spcAft>
                      </a:pPr>
                      <a:r>
                        <a:rPr lang="id-ID" sz="1200">
                          <a:effectLst/>
                        </a:rPr>
                        <a:t>Mengisi form dengan benar lalu menekan tombol tambah</a:t>
                      </a:r>
                      <a:endParaRPr lang="id-ID" sz="1200">
                        <a:effectLst/>
                        <a:latin typeface="Calibri"/>
                        <a:ea typeface="Times New Roman"/>
                        <a:cs typeface="Arial"/>
                      </a:endParaRPr>
                    </a:p>
                  </a:txBody>
                  <a:tcPr marL="36697" marR="36697" marT="0" marB="0"/>
                </a:tc>
                <a:tc>
                  <a:txBody>
                    <a:bodyPr/>
                    <a:lstStyle/>
                    <a:p>
                      <a:pPr>
                        <a:lnSpc>
                          <a:spcPct val="115000"/>
                        </a:lnSpc>
                        <a:spcAft>
                          <a:spcPts val="0"/>
                        </a:spcAft>
                      </a:pPr>
                      <a:r>
                        <a:rPr lang="id-ID" sz="1200">
                          <a:effectLst/>
                        </a:rPr>
                        <a:t>Pembeli :</a:t>
                      </a:r>
                    </a:p>
                    <a:p>
                      <a:pPr>
                        <a:lnSpc>
                          <a:spcPct val="115000"/>
                        </a:lnSpc>
                        <a:spcAft>
                          <a:spcPts val="0"/>
                        </a:spcAft>
                      </a:pPr>
                      <a:r>
                        <a:rPr lang="id-ID" sz="1200">
                          <a:effectLst/>
                        </a:rPr>
                        <a:t>(dipilih)</a:t>
                      </a:r>
                    </a:p>
                    <a:p>
                      <a:pPr>
                        <a:lnSpc>
                          <a:spcPct val="115000"/>
                        </a:lnSpc>
                        <a:spcAft>
                          <a:spcPts val="0"/>
                        </a:spcAft>
                      </a:pPr>
                      <a:r>
                        <a:rPr lang="id-ID" sz="1200">
                          <a:effectLst/>
                        </a:rPr>
                        <a:t>Nama produk :</a:t>
                      </a:r>
                    </a:p>
                    <a:p>
                      <a:pPr>
                        <a:lnSpc>
                          <a:spcPct val="115000"/>
                        </a:lnSpc>
                        <a:spcAft>
                          <a:spcPts val="0"/>
                        </a:spcAft>
                      </a:pPr>
                      <a:r>
                        <a:rPr lang="id-ID" sz="1200">
                          <a:effectLst/>
                        </a:rPr>
                        <a:t>(dipilih)</a:t>
                      </a:r>
                    </a:p>
                    <a:p>
                      <a:pPr>
                        <a:lnSpc>
                          <a:spcPct val="115000"/>
                        </a:lnSpc>
                        <a:spcAft>
                          <a:spcPts val="0"/>
                        </a:spcAft>
                      </a:pPr>
                      <a:r>
                        <a:rPr lang="id-ID" sz="1200">
                          <a:effectLst/>
                        </a:rPr>
                        <a:t>Jumlah :</a:t>
                      </a:r>
                    </a:p>
                    <a:p>
                      <a:pPr>
                        <a:lnSpc>
                          <a:spcPct val="115000"/>
                        </a:lnSpc>
                        <a:spcAft>
                          <a:spcPts val="0"/>
                        </a:spcAft>
                      </a:pPr>
                      <a:r>
                        <a:rPr lang="id-ID" sz="1200">
                          <a:effectLst/>
                        </a:rPr>
                        <a:t>(isi benar)</a:t>
                      </a:r>
                      <a:endParaRPr lang="id-ID" sz="1200">
                        <a:effectLst/>
                        <a:latin typeface="Calibri"/>
                        <a:ea typeface="Times New Roman"/>
                        <a:cs typeface="Arial"/>
                      </a:endParaRPr>
                    </a:p>
                  </a:txBody>
                  <a:tcPr marL="36697" marR="36697" marT="0" marB="0"/>
                </a:tc>
                <a:tc>
                  <a:txBody>
                    <a:bodyPr/>
                    <a:lstStyle/>
                    <a:p>
                      <a:pPr algn="just">
                        <a:lnSpc>
                          <a:spcPct val="115000"/>
                        </a:lnSpc>
                        <a:spcAft>
                          <a:spcPts val="0"/>
                        </a:spcAft>
                      </a:pPr>
                      <a:r>
                        <a:rPr lang="id-ID" sz="1200" dirty="0">
                          <a:effectLst/>
                        </a:rPr>
                        <a:t>Muncul tabel pembayaran</a:t>
                      </a:r>
                      <a:endParaRPr lang="id-ID" sz="1200" dirty="0">
                        <a:effectLst/>
                        <a:latin typeface="Calibri"/>
                        <a:ea typeface="Times New Roman"/>
                        <a:cs typeface="Arial"/>
                      </a:endParaRPr>
                    </a:p>
                  </a:txBody>
                  <a:tcPr marL="36697" marR="36697" marT="0" marB="0"/>
                </a:tc>
                <a:tc>
                  <a:txBody>
                    <a:bodyPr/>
                    <a:lstStyle/>
                    <a:p>
                      <a:pPr algn="just">
                        <a:lnSpc>
                          <a:spcPct val="115000"/>
                        </a:lnSpc>
                        <a:spcAft>
                          <a:spcPts val="0"/>
                        </a:spcAft>
                      </a:pPr>
                      <a:r>
                        <a:rPr lang="id-ID" sz="1200" dirty="0">
                          <a:effectLst/>
                        </a:rPr>
                        <a:t>Sesuai harapan</a:t>
                      </a:r>
                      <a:endParaRPr lang="id-ID" sz="1200" dirty="0">
                        <a:effectLst/>
                        <a:latin typeface="Calibri"/>
                        <a:ea typeface="Times New Roman"/>
                        <a:cs typeface="Arial"/>
                      </a:endParaRPr>
                    </a:p>
                  </a:txBody>
                  <a:tcPr marL="36697" marR="36697" marT="0" marB="0"/>
                </a:tc>
                <a:tc>
                  <a:txBody>
                    <a:bodyPr/>
                    <a:lstStyle/>
                    <a:p>
                      <a:pPr algn="just">
                        <a:lnSpc>
                          <a:spcPct val="115000"/>
                        </a:lnSpc>
                        <a:spcAft>
                          <a:spcPts val="0"/>
                        </a:spcAft>
                      </a:pPr>
                      <a:r>
                        <a:rPr lang="id-ID" sz="1200" dirty="0">
                          <a:effectLst/>
                        </a:rPr>
                        <a:t>Valid</a:t>
                      </a:r>
                      <a:endParaRPr lang="id-ID" sz="1200" dirty="0">
                        <a:effectLst/>
                        <a:latin typeface="Calibri"/>
                        <a:ea typeface="Times New Roman"/>
                        <a:cs typeface="Arial"/>
                      </a:endParaRPr>
                    </a:p>
                  </a:txBody>
                  <a:tcPr marL="36697" marR="36697" marT="0" marB="0"/>
                </a:tc>
              </a:tr>
              <a:tr h="863701">
                <a:tc>
                  <a:txBody>
                    <a:bodyPr/>
                    <a:lstStyle/>
                    <a:p>
                      <a:pPr algn="just">
                        <a:lnSpc>
                          <a:spcPct val="115000"/>
                        </a:lnSpc>
                        <a:spcAft>
                          <a:spcPts val="0"/>
                        </a:spcAft>
                      </a:pPr>
                      <a:r>
                        <a:rPr lang="id-ID" sz="1200">
                          <a:effectLst/>
                        </a:rPr>
                        <a:t>5.</a:t>
                      </a:r>
                      <a:endParaRPr lang="id-ID" sz="1200">
                        <a:effectLst/>
                        <a:latin typeface="Calibri"/>
                        <a:ea typeface="Times New Roman"/>
                        <a:cs typeface="Arial"/>
                      </a:endParaRPr>
                    </a:p>
                  </a:txBody>
                  <a:tcPr marL="36697" marR="36697" marT="0" marB="0"/>
                </a:tc>
                <a:tc>
                  <a:txBody>
                    <a:bodyPr/>
                    <a:lstStyle/>
                    <a:p>
                      <a:pPr algn="just">
                        <a:lnSpc>
                          <a:spcPct val="115000"/>
                        </a:lnSpc>
                        <a:spcAft>
                          <a:spcPts val="0"/>
                        </a:spcAft>
                      </a:pPr>
                      <a:r>
                        <a:rPr lang="id-ID" sz="1200">
                          <a:effectLst/>
                        </a:rPr>
                        <a:t>Memilih tombol bayar dan mengisi jumlah bayar lalu menekan tombol simpan</a:t>
                      </a:r>
                      <a:endParaRPr lang="id-ID" sz="1200">
                        <a:effectLst/>
                        <a:latin typeface="Calibri"/>
                        <a:ea typeface="Times New Roman"/>
                        <a:cs typeface="Arial"/>
                      </a:endParaRPr>
                    </a:p>
                  </a:txBody>
                  <a:tcPr marL="36697" marR="36697" marT="0" marB="0"/>
                </a:tc>
                <a:tc>
                  <a:txBody>
                    <a:bodyPr/>
                    <a:lstStyle/>
                    <a:p>
                      <a:pPr>
                        <a:lnSpc>
                          <a:spcPct val="115000"/>
                        </a:lnSpc>
                        <a:spcAft>
                          <a:spcPts val="0"/>
                        </a:spcAft>
                      </a:pPr>
                      <a:r>
                        <a:rPr lang="id-ID" sz="1200">
                          <a:effectLst/>
                        </a:rPr>
                        <a:t>Bayar :</a:t>
                      </a:r>
                    </a:p>
                    <a:p>
                      <a:pPr>
                        <a:lnSpc>
                          <a:spcPct val="115000"/>
                        </a:lnSpc>
                        <a:spcAft>
                          <a:spcPts val="0"/>
                        </a:spcAft>
                      </a:pPr>
                      <a:r>
                        <a:rPr lang="id-ID" sz="1200">
                          <a:effectLst/>
                        </a:rPr>
                        <a:t>(dipilih)</a:t>
                      </a:r>
                    </a:p>
                    <a:p>
                      <a:pPr>
                        <a:lnSpc>
                          <a:spcPct val="115000"/>
                        </a:lnSpc>
                        <a:spcAft>
                          <a:spcPts val="0"/>
                        </a:spcAft>
                      </a:pPr>
                      <a:r>
                        <a:rPr lang="id-ID" sz="1200">
                          <a:effectLst/>
                        </a:rPr>
                        <a:t>Jumlah bayar :</a:t>
                      </a:r>
                    </a:p>
                    <a:p>
                      <a:pPr>
                        <a:lnSpc>
                          <a:spcPct val="115000"/>
                        </a:lnSpc>
                        <a:spcAft>
                          <a:spcPts val="0"/>
                        </a:spcAft>
                      </a:pPr>
                      <a:r>
                        <a:rPr lang="id-ID" sz="1200">
                          <a:effectLst/>
                        </a:rPr>
                        <a:t>(isi benar)</a:t>
                      </a:r>
                      <a:endParaRPr lang="id-ID" sz="1200">
                        <a:effectLst/>
                        <a:latin typeface="Calibri"/>
                        <a:ea typeface="Times New Roman"/>
                        <a:cs typeface="Arial"/>
                      </a:endParaRPr>
                    </a:p>
                  </a:txBody>
                  <a:tcPr marL="36697" marR="36697" marT="0" marB="0"/>
                </a:tc>
                <a:tc>
                  <a:txBody>
                    <a:bodyPr/>
                    <a:lstStyle/>
                    <a:p>
                      <a:pPr algn="just">
                        <a:lnSpc>
                          <a:spcPct val="115000"/>
                        </a:lnSpc>
                        <a:spcAft>
                          <a:spcPts val="0"/>
                        </a:spcAft>
                      </a:pPr>
                      <a:r>
                        <a:rPr lang="id-ID" sz="1200">
                          <a:effectLst/>
                        </a:rPr>
                        <a:t>Muncul pesan data berhasil disimpan</a:t>
                      </a:r>
                      <a:endParaRPr lang="id-ID" sz="1200">
                        <a:effectLst/>
                        <a:latin typeface="Calibri"/>
                        <a:ea typeface="Times New Roman"/>
                        <a:cs typeface="Arial"/>
                      </a:endParaRPr>
                    </a:p>
                  </a:txBody>
                  <a:tcPr marL="36697" marR="36697" marT="0" marB="0"/>
                </a:tc>
                <a:tc>
                  <a:txBody>
                    <a:bodyPr/>
                    <a:lstStyle/>
                    <a:p>
                      <a:pPr algn="just">
                        <a:lnSpc>
                          <a:spcPct val="115000"/>
                        </a:lnSpc>
                        <a:spcAft>
                          <a:spcPts val="0"/>
                        </a:spcAft>
                      </a:pPr>
                      <a:r>
                        <a:rPr lang="id-ID" sz="1200" dirty="0">
                          <a:effectLst/>
                        </a:rPr>
                        <a:t>Sesuai harapan</a:t>
                      </a:r>
                      <a:endParaRPr lang="id-ID" sz="1200" dirty="0">
                        <a:effectLst/>
                        <a:latin typeface="Calibri"/>
                        <a:ea typeface="Times New Roman"/>
                        <a:cs typeface="Arial"/>
                      </a:endParaRPr>
                    </a:p>
                  </a:txBody>
                  <a:tcPr marL="36697" marR="36697" marT="0" marB="0"/>
                </a:tc>
                <a:tc>
                  <a:txBody>
                    <a:bodyPr/>
                    <a:lstStyle/>
                    <a:p>
                      <a:pPr algn="just">
                        <a:lnSpc>
                          <a:spcPct val="115000"/>
                        </a:lnSpc>
                        <a:spcAft>
                          <a:spcPts val="0"/>
                        </a:spcAft>
                      </a:pPr>
                      <a:r>
                        <a:rPr lang="id-ID" sz="1200" dirty="0">
                          <a:effectLst/>
                        </a:rPr>
                        <a:t>Valid</a:t>
                      </a:r>
                      <a:endParaRPr lang="id-ID" sz="1200" dirty="0">
                        <a:effectLst/>
                        <a:latin typeface="Calibri"/>
                        <a:ea typeface="Times New Roman"/>
                        <a:cs typeface="Arial"/>
                      </a:endParaRPr>
                    </a:p>
                  </a:txBody>
                  <a:tcPr marL="36697" marR="36697" marT="0" marB="0"/>
                </a:tc>
              </a:tr>
              <a:tr h="644298">
                <a:tc>
                  <a:txBody>
                    <a:bodyPr/>
                    <a:lstStyle/>
                    <a:p>
                      <a:pPr algn="just">
                        <a:lnSpc>
                          <a:spcPct val="115000"/>
                        </a:lnSpc>
                        <a:spcAft>
                          <a:spcPts val="0"/>
                        </a:spcAft>
                      </a:pPr>
                      <a:r>
                        <a:rPr lang="id-ID" sz="1200">
                          <a:effectLst/>
                        </a:rPr>
                        <a:t>6.</a:t>
                      </a:r>
                      <a:endParaRPr lang="id-ID" sz="1200">
                        <a:effectLst/>
                        <a:latin typeface="Calibri"/>
                        <a:ea typeface="Times New Roman"/>
                        <a:cs typeface="Arial"/>
                      </a:endParaRPr>
                    </a:p>
                  </a:txBody>
                  <a:tcPr marL="36697" marR="36697" marT="0" marB="0"/>
                </a:tc>
                <a:tc>
                  <a:txBody>
                    <a:bodyPr/>
                    <a:lstStyle/>
                    <a:p>
                      <a:pPr algn="just">
                        <a:lnSpc>
                          <a:spcPct val="115000"/>
                        </a:lnSpc>
                        <a:spcAft>
                          <a:spcPts val="0"/>
                        </a:spcAft>
                      </a:pPr>
                      <a:r>
                        <a:rPr lang="id-ID" sz="1200">
                          <a:effectLst/>
                        </a:rPr>
                        <a:t>Mengisi jumlah bayar bukan dengan angka</a:t>
                      </a:r>
                      <a:endParaRPr lang="id-ID" sz="1200">
                        <a:effectLst/>
                        <a:latin typeface="Calibri"/>
                        <a:ea typeface="Times New Roman"/>
                        <a:cs typeface="Arial"/>
                      </a:endParaRPr>
                    </a:p>
                  </a:txBody>
                  <a:tcPr marL="36697" marR="36697" marT="0" marB="0"/>
                </a:tc>
                <a:tc>
                  <a:txBody>
                    <a:bodyPr/>
                    <a:lstStyle/>
                    <a:p>
                      <a:pPr algn="just">
                        <a:lnSpc>
                          <a:spcPct val="115000"/>
                        </a:lnSpc>
                        <a:spcAft>
                          <a:spcPts val="0"/>
                        </a:spcAft>
                      </a:pPr>
                      <a:r>
                        <a:rPr lang="id-ID" sz="1200">
                          <a:effectLst/>
                        </a:rPr>
                        <a:t>Jumlah bayar :</a:t>
                      </a:r>
                    </a:p>
                    <a:p>
                      <a:pPr algn="just">
                        <a:lnSpc>
                          <a:spcPct val="115000"/>
                        </a:lnSpc>
                        <a:spcAft>
                          <a:spcPts val="0"/>
                        </a:spcAft>
                      </a:pPr>
                      <a:r>
                        <a:rPr lang="id-ID" sz="1200">
                          <a:effectLst/>
                        </a:rPr>
                        <a:t>(isi salah)</a:t>
                      </a:r>
                    </a:p>
                    <a:p>
                      <a:pPr algn="just">
                        <a:lnSpc>
                          <a:spcPct val="115000"/>
                        </a:lnSpc>
                        <a:spcAft>
                          <a:spcPts val="0"/>
                        </a:spcAft>
                      </a:pPr>
                      <a:r>
                        <a:rPr lang="id-ID" sz="1200">
                          <a:effectLst/>
                        </a:rPr>
                        <a:t> </a:t>
                      </a:r>
                      <a:endParaRPr lang="id-ID" sz="1200">
                        <a:effectLst/>
                        <a:latin typeface="Calibri"/>
                        <a:ea typeface="Times New Roman"/>
                        <a:cs typeface="Arial"/>
                      </a:endParaRPr>
                    </a:p>
                  </a:txBody>
                  <a:tcPr marL="36697" marR="36697" marT="0" marB="0"/>
                </a:tc>
                <a:tc>
                  <a:txBody>
                    <a:bodyPr/>
                    <a:lstStyle/>
                    <a:p>
                      <a:pPr algn="just">
                        <a:lnSpc>
                          <a:spcPct val="115000"/>
                        </a:lnSpc>
                        <a:spcAft>
                          <a:spcPts val="0"/>
                        </a:spcAft>
                      </a:pPr>
                      <a:r>
                        <a:rPr lang="id-ID" sz="1200">
                          <a:effectLst/>
                        </a:rPr>
                        <a:t>Jumlah bayar tidak dapat terisi</a:t>
                      </a:r>
                      <a:endParaRPr lang="id-ID" sz="1200">
                        <a:effectLst/>
                        <a:latin typeface="Calibri"/>
                        <a:ea typeface="Times New Roman"/>
                        <a:cs typeface="Arial"/>
                      </a:endParaRPr>
                    </a:p>
                  </a:txBody>
                  <a:tcPr marL="36697" marR="36697" marT="0" marB="0"/>
                </a:tc>
                <a:tc>
                  <a:txBody>
                    <a:bodyPr/>
                    <a:lstStyle/>
                    <a:p>
                      <a:pPr algn="just">
                        <a:lnSpc>
                          <a:spcPct val="115000"/>
                        </a:lnSpc>
                        <a:spcAft>
                          <a:spcPts val="0"/>
                        </a:spcAft>
                      </a:pPr>
                      <a:r>
                        <a:rPr lang="id-ID" sz="1200" dirty="0">
                          <a:effectLst/>
                        </a:rPr>
                        <a:t>Sesuai harapan</a:t>
                      </a:r>
                      <a:endParaRPr lang="id-ID" sz="1200" dirty="0">
                        <a:effectLst/>
                        <a:latin typeface="Calibri"/>
                        <a:ea typeface="Times New Roman"/>
                        <a:cs typeface="Arial"/>
                      </a:endParaRPr>
                    </a:p>
                  </a:txBody>
                  <a:tcPr marL="36697" marR="36697" marT="0" marB="0"/>
                </a:tc>
                <a:tc>
                  <a:txBody>
                    <a:bodyPr/>
                    <a:lstStyle/>
                    <a:p>
                      <a:pPr algn="just">
                        <a:lnSpc>
                          <a:spcPct val="115000"/>
                        </a:lnSpc>
                        <a:spcAft>
                          <a:spcPts val="0"/>
                        </a:spcAft>
                      </a:pPr>
                      <a:r>
                        <a:rPr lang="id-ID" sz="1200" dirty="0">
                          <a:effectLst/>
                        </a:rPr>
                        <a:t>Valid</a:t>
                      </a:r>
                      <a:endParaRPr lang="id-ID" sz="1200" dirty="0">
                        <a:effectLst/>
                        <a:latin typeface="Calibri"/>
                        <a:ea typeface="Times New Roman"/>
                        <a:cs typeface="Arial"/>
                      </a:endParaRPr>
                    </a:p>
                  </a:txBody>
                  <a:tcPr marL="36697" marR="36697" marT="0" marB="0"/>
                </a:tc>
              </a:tr>
            </a:tbl>
          </a:graphicData>
        </a:graphic>
      </p:graphicFrame>
    </p:spTree>
    <p:extLst>
      <p:ext uri="{BB962C8B-B14F-4D97-AF65-F5344CB8AC3E}">
        <p14:creationId xmlns:p14="http://schemas.microsoft.com/office/powerpoint/2010/main" val="30328782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1999" cy="1066800"/>
          </a:xfrm>
        </p:spPr>
        <p:txBody>
          <a:bodyPr/>
          <a:lstStyle/>
          <a:p>
            <a:pPr algn="ctr"/>
            <a:r>
              <a:rPr lang="id-ID" dirty="0" smtClean="0"/>
              <a:t>Blackbox testing pada data penjualan</a:t>
            </a:r>
            <a:endParaRPr lang="id-ID" dirty="0"/>
          </a:p>
        </p:txBody>
      </p:sp>
      <p:graphicFrame>
        <p:nvGraphicFramePr>
          <p:cNvPr id="4" name="Table 3"/>
          <p:cNvGraphicFramePr>
            <a:graphicFrameLocks noGrp="1"/>
          </p:cNvGraphicFramePr>
          <p:nvPr>
            <p:extLst>
              <p:ext uri="{D42A27DB-BD31-4B8C-83A1-F6EECF244321}">
                <p14:modId xmlns:p14="http://schemas.microsoft.com/office/powerpoint/2010/main" val="3357778985"/>
              </p:ext>
            </p:extLst>
          </p:nvPr>
        </p:nvGraphicFramePr>
        <p:xfrm>
          <a:off x="133349" y="1066800"/>
          <a:ext cx="11887201" cy="5638799"/>
        </p:xfrm>
        <a:graphic>
          <a:graphicData uri="http://schemas.openxmlformats.org/drawingml/2006/table">
            <a:tbl>
              <a:tblPr firstRow="1" firstCol="1" bandRow="1">
                <a:tableStyleId>{5C22544A-7EE6-4342-B048-85BDC9FD1C3A}</a:tableStyleId>
              </a:tblPr>
              <a:tblGrid>
                <a:gridCol w="977804"/>
                <a:gridCol w="2669769"/>
                <a:gridCol w="1848412"/>
                <a:gridCol w="2258364"/>
                <a:gridCol w="1848412"/>
                <a:gridCol w="2284440"/>
              </a:tblGrid>
              <a:tr h="541559">
                <a:tc>
                  <a:txBody>
                    <a:bodyPr/>
                    <a:lstStyle/>
                    <a:p>
                      <a:pPr algn="ctr">
                        <a:lnSpc>
                          <a:spcPct val="115000"/>
                        </a:lnSpc>
                        <a:spcAft>
                          <a:spcPts val="0"/>
                        </a:spcAft>
                      </a:pPr>
                      <a:r>
                        <a:rPr lang="id-ID" sz="1200" dirty="0">
                          <a:effectLst/>
                        </a:rPr>
                        <a:t>NO</a:t>
                      </a:r>
                      <a:endParaRPr lang="id-ID" sz="1200" dirty="0">
                        <a:effectLst/>
                        <a:latin typeface="Calibri"/>
                        <a:ea typeface="Times New Roman"/>
                        <a:cs typeface="Arial"/>
                      </a:endParaRPr>
                    </a:p>
                  </a:txBody>
                  <a:tcPr marL="47181" marR="47181" marT="0" marB="0" anchor="ctr"/>
                </a:tc>
                <a:tc>
                  <a:txBody>
                    <a:bodyPr/>
                    <a:lstStyle/>
                    <a:p>
                      <a:pPr algn="ctr">
                        <a:lnSpc>
                          <a:spcPct val="115000"/>
                        </a:lnSpc>
                        <a:spcAft>
                          <a:spcPts val="0"/>
                        </a:spcAft>
                      </a:pPr>
                      <a:r>
                        <a:rPr lang="id-ID" sz="1200" dirty="0">
                          <a:effectLst/>
                        </a:rPr>
                        <a:t>Skenario Pengujian</a:t>
                      </a:r>
                      <a:endParaRPr lang="id-ID" sz="1200" dirty="0">
                        <a:effectLst/>
                        <a:latin typeface="Calibri"/>
                        <a:ea typeface="Times New Roman"/>
                        <a:cs typeface="Arial"/>
                      </a:endParaRPr>
                    </a:p>
                  </a:txBody>
                  <a:tcPr marL="47181" marR="47181" marT="0" marB="0" anchor="ctr"/>
                </a:tc>
                <a:tc>
                  <a:txBody>
                    <a:bodyPr/>
                    <a:lstStyle/>
                    <a:p>
                      <a:pPr algn="ctr">
                        <a:lnSpc>
                          <a:spcPct val="115000"/>
                        </a:lnSpc>
                        <a:spcAft>
                          <a:spcPts val="0"/>
                        </a:spcAft>
                      </a:pPr>
                      <a:r>
                        <a:rPr lang="id-ID" sz="1200">
                          <a:effectLst/>
                        </a:rPr>
                        <a:t>Test Case</a:t>
                      </a:r>
                      <a:endParaRPr lang="id-ID" sz="1200">
                        <a:effectLst/>
                        <a:latin typeface="Calibri"/>
                        <a:ea typeface="Times New Roman"/>
                        <a:cs typeface="Arial"/>
                      </a:endParaRPr>
                    </a:p>
                  </a:txBody>
                  <a:tcPr marL="47181" marR="47181" marT="0" marB="0" anchor="ctr"/>
                </a:tc>
                <a:tc>
                  <a:txBody>
                    <a:bodyPr/>
                    <a:lstStyle/>
                    <a:p>
                      <a:pPr algn="ctr">
                        <a:lnSpc>
                          <a:spcPct val="115000"/>
                        </a:lnSpc>
                        <a:spcAft>
                          <a:spcPts val="0"/>
                        </a:spcAft>
                      </a:pPr>
                      <a:r>
                        <a:rPr lang="id-ID" sz="1200" dirty="0">
                          <a:effectLst/>
                        </a:rPr>
                        <a:t>Hasil yang diharapkan</a:t>
                      </a:r>
                      <a:endParaRPr lang="id-ID" sz="1200" dirty="0">
                        <a:effectLst/>
                        <a:latin typeface="Calibri"/>
                        <a:ea typeface="Times New Roman"/>
                        <a:cs typeface="Arial"/>
                      </a:endParaRPr>
                    </a:p>
                  </a:txBody>
                  <a:tcPr marL="47181" marR="47181" marT="0" marB="0" anchor="ctr"/>
                </a:tc>
                <a:tc>
                  <a:txBody>
                    <a:bodyPr/>
                    <a:lstStyle/>
                    <a:p>
                      <a:pPr algn="ctr">
                        <a:lnSpc>
                          <a:spcPct val="115000"/>
                        </a:lnSpc>
                        <a:spcAft>
                          <a:spcPts val="0"/>
                        </a:spcAft>
                      </a:pPr>
                      <a:r>
                        <a:rPr lang="id-ID" sz="1200">
                          <a:effectLst/>
                        </a:rPr>
                        <a:t>Hasil Pengujian</a:t>
                      </a:r>
                      <a:endParaRPr lang="id-ID" sz="1200">
                        <a:effectLst/>
                        <a:latin typeface="Calibri"/>
                        <a:ea typeface="Times New Roman"/>
                        <a:cs typeface="Arial"/>
                      </a:endParaRPr>
                    </a:p>
                  </a:txBody>
                  <a:tcPr marL="47181" marR="47181" marT="0" marB="0" anchor="ctr"/>
                </a:tc>
                <a:tc>
                  <a:txBody>
                    <a:bodyPr/>
                    <a:lstStyle/>
                    <a:p>
                      <a:pPr algn="ctr">
                        <a:lnSpc>
                          <a:spcPct val="115000"/>
                        </a:lnSpc>
                        <a:spcAft>
                          <a:spcPts val="0"/>
                        </a:spcAft>
                      </a:pPr>
                      <a:r>
                        <a:rPr lang="id-ID" sz="1200">
                          <a:effectLst/>
                        </a:rPr>
                        <a:t>Kesimpulan</a:t>
                      </a:r>
                      <a:endParaRPr lang="id-ID" sz="1200">
                        <a:effectLst/>
                        <a:latin typeface="Calibri"/>
                        <a:ea typeface="Times New Roman"/>
                        <a:cs typeface="Arial"/>
                      </a:endParaRPr>
                    </a:p>
                  </a:txBody>
                  <a:tcPr marL="47181" marR="47181" marT="0" marB="0" anchor="ctr"/>
                </a:tc>
              </a:tr>
              <a:tr h="761245">
                <a:tc>
                  <a:txBody>
                    <a:bodyPr/>
                    <a:lstStyle/>
                    <a:p>
                      <a:pPr algn="just">
                        <a:lnSpc>
                          <a:spcPct val="115000"/>
                        </a:lnSpc>
                        <a:spcAft>
                          <a:spcPts val="0"/>
                        </a:spcAft>
                      </a:pPr>
                      <a:r>
                        <a:rPr lang="id-ID" sz="1200" dirty="0">
                          <a:effectLst/>
                        </a:rPr>
                        <a:t>1.</a:t>
                      </a:r>
                      <a:endParaRPr lang="id-ID" sz="1200" dirty="0">
                        <a:effectLst/>
                        <a:latin typeface="Calibri"/>
                        <a:ea typeface="Times New Roman"/>
                        <a:cs typeface="Arial"/>
                      </a:endParaRPr>
                    </a:p>
                  </a:txBody>
                  <a:tcPr marL="47181" marR="47181" marT="0" marB="0"/>
                </a:tc>
                <a:tc>
                  <a:txBody>
                    <a:bodyPr/>
                    <a:lstStyle/>
                    <a:p>
                      <a:pPr algn="just">
                        <a:lnSpc>
                          <a:spcPct val="115000"/>
                        </a:lnSpc>
                        <a:spcAft>
                          <a:spcPts val="0"/>
                        </a:spcAft>
                      </a:pPr>
                      <a:r>
                        <a:rPr lang="id-ID" sz="1200" dirty="0">
                          <a:effectLst/>
                        </a:rPr>
                        <a:t>Memilih data penjualan</a:t>
                      </a:r>
                      <a:endParaRPr lang="id-ID" sz="1200" dirty="0">
                        <a:effectLst/>
                        <a:latin typeface="Calibri"/>
                        <a:ea typeface="Times New Roman"/>
                        <a:cs typeface="Arial"/>
                      </a:endParaRPr>
                    </a:p>
                  </a:txBody>
                  <a:tcPr marL="47181" marR="47181" marT="0" marB="0"/>
                </a:tc>
                <a:tc>
                  <a:txBody>
                    <a:bodyPr/>
                    <a:lstStyle/>
                    <a:p>
                      <a:pPr algn="just">
                        <a:lnSpc>
                          <a:spcPct val="115000"/>
                        </a:lnSpc>
                        <a:spcAft>
                          <a:spcPts val="0"/>
                        </a:spcAft>
                      </a:pPr>
                      <a:r>
                        <a:rPr lang="id-ID" sz="1200" dirty="0">
                          <a:effectLst/>
                        </a:rPr>
                        <a:t>Data penjualan :</a:t>
                      </a:r>
                    </a:p>
                    <a:p>
                      <a:pPr algn="just">
                        <a:lnSpc>
                          <a:spcPct val="115000"/>
                        </a:lnSpc>
                        <a:spcAft>
                          <a:spcPts val="0"/>
                        </a:spcAft>
                      </a:pPr>
                      <a:r>
                        <a:rPr lang="id-ID" sz="1200" dirty="0">
                          <a:effectLst/>
                        </a:rPr>
                        <a:t>(dipilih)</a:t>
                      </a:r>
                      <a:endParaRPr lang="id-ID" sz="1200" dirty="0">
                        <a:effectLst/>
                        <a:latin typeface="Calibri"/>
                        <a:ea typeface="Times New Roman"/>
                        <a:cs typeface="Arial"/>
                      </a:endParaRPr>
                    </a:p>
                  </a:txBody>
                  <a:tcPr marL="47181" marR="47181" marT="0" marB="0"/>
                </a:tc>
                <a:tc>
                  <a:txBody>
                    <a:bodyPr/>
                    <a:lstStyle/>
                    <a:p>
                      <a:pPr algn="just">
                        <a:lnSpc>
                          <a:spcPct val="115000"/>
                        </a:lnSpc>
                        <a:spcAft>
                          <a:spcPts val="0"/>
                        </a:spcAft>
                      </a:pPr>
                      <a:r>
                        <a:rPr lang="id-ID" sz="1200">
                          <a:effectLst/>
                        </a:rPr>
                        <a:t>Menampilkan sesuai dengan data penjualan</a:t>
                      </a:r>
                      <a:endParaRPr lang="id-ID" sz="1200">
                        <a:effectLst/>
                        <a:latin typeface="Calibri"/>
                        <a:ea typeface="Times New Roman"/>
                        <a:cs typeface="Arial"/>
                      </a:endParaRPr>
                    </a:p>
                  </a:txBody>
                  <a:tcPr marL="47181" marR="47181" marT="0" marB="0"/>
                </a:tc>
                <a:tc>
                  <a:txBody>
                    <a:bodyPr/>
                    <a:lstStyle/>
                    <a:p>
                      <a:pPr algn="just">
                        <a:lnSpc>
                          <a:spcPct val="115000"/>
                        </a:lnSpc>
                        <a:spcAft>
                          <a:spcPts val="0"/>
                        </a:spcAft>
                      </a:pPr>
                      <a:r>
                        <a:rPr lang="id-ID" sz="1200">
                          <a:effectLst/>
                        </a:rPr>
                        <a:t>Sesuai harapan</a:t>
                      </a:r>
                      <a:endParaRPr lang="id-ID" sz="1200">
                        <a:effectLst/>
                        <a:latin typeface="Calibri"/>
                        <a:ea typeface="Times New Roman"/>
                        <a:cs typeface="Arial"/>
                      </a:endParaRPr>
                    </a:p>
                  </a:txBody>
                  <a:tcPr marL="47181" marR="47181" marT="0" marB="0"/>
                </a:tc>
                <a:tc>
                  <a:txBody>
                    <a:bodyPr/>
                    <a:lstStyle/>
                    <a:p>
                      <a:pPr algn="just">
                        <a:lnSpc>
                          <a:spcPct val="115000"/>
                        </a:lnSpc>
                        <a:spcAft>
                          <a:spcPts val="0"/>
                        </a:spcAft>
                      </a:pPr>
                      <a:r>
                        <a:rPr lang="id-ID" sz="1200">
                          <a:effectLst/>
                        </a:rPr>
                        <a:t>Valid</a:t>
                      </a:r>
                      <a:endParaRPr lang="id-ID" sz="1200">
                        <a:effectLst/>
                        <a:latin typeface="Calibri"/>
                        <a:ea typeface="Times New Roman"/>
                        <a:cs typeface="Arial"/>
                      </a:endParaRPr>
                    </a:p>
                  </a:txBody>
                  <a:tcPr marL="47181" marR="47181" marT="0" marB="0"/>
                </a:tc>
              </a:tr>
              <a:tr h="1141868">
                <a:tc>
                  <a:txBody>
                    <a:bodyPr/>
                    <a:lstStyle/>
                    <a:p>
                      <a:pPr algn="just">
                        <a:lnSpc>
                          <a:spcPct val="115000"/>
                        </a:lnSpc>
                        <a:spcAft>
                          <a:spcPts val="0"/>
                        </a:spcAft>
                      </a:pPr>
                      <a:r>
                        <a:rPr lang="id-ID" sz="1200">
                          <a:effectLst/>
                        </a:rPr>
                        <a:t>2.</a:t>
                      </a:r>
                      <a:endParaRPr lang="id-ID" sz="1200">
                        <a:effectLst/>
                        <a:latin typeface="Calibri"/>
                        <a:ea typeface="Times New Roman"/>
                        <a:cs typeface="Arial"/>
                      </a:endParaRPr>
                    </a:p>
                  </a:txBody>
                  <a:tcPr marL="47181" marR="47181" marT="0" marB="0"/>
                </a:tc>
                <a:tc>
                  <a:txBody>
                    <a:bodyPr/>
                    <a:lstStyle/>
                    <a:p>
                      <a:pPr algn="just">
                        <a:lnSpc>
                          <a:spcPct val="115000"/>
                        </a:lnSpc>
                        <a:spcAft>
                          <a:spcPts val="0"/>
                        </a:spcAft>
                      </a:pPr>
                      <a:r>
                        <a:rPr lang="id-ID" sz="1200" dirty="0">
                          <a:effectLst/>
                        </a:rPr>
                        <a:t>Memilih dari tanggal dan sampai tanggal</a:t>
                      </a:r>
                      <a:endParaRPr lang="id-ID" sz="1200" dirty="0">
                        <a:effectLst/>
                        <a:latin typeface="Calibri"/>
                        <a:ea typeface="Times New Roman"/>
                        <a:cs typeface="Arial"/>
                      </a:endParaRPr>
                    </a:p>
                  </a:txBody>
                  <a:tcPr marL="47181" marR="47181" marT="0" marB="0"/>
                </a:tc>
                <a:tc>
                  <a:txBody>
                    <a:bodyPr/>
                    <a:lstStyle/>
                    <a:p>
                      <a:pPr algn="just">
                        <a:lnSpc>
                          <a:spcPct val="115000"/>
                        </a:lnSpc>
                        <a:spcAft>
                          <a:spcPts val="0"/>
                        </a:spcAft>
                      </a:pPr>
                      <a:r>
                        <a:rPr lang="id-ID" sz="1200" dirty="0">
                          <a:effectLst/>
                        </a:rPr>
                        <a:t>Dari tanggal :</a:t>
                      </a:r>
                    </a:p>
                    <a:p>
                      <a:pPr algn="just">
                        <a:lnSpc>
                          <a:spcPct val="115000"/>
                        </a:lnSpc>
                        <a:spcAft>
                          <a:spcPts val="0"/>
                        </a:spcAft>
                      </a:pPr>
                      <a:r>
                        <a:rPr lang="id-ID" sz="1200" dirty="0">
                          <a:effectLst/>
                        </a:rPr>
                        <a:t>(dipilih)</a:t>
                      </a:r>
                    </a:p>
                    <a:p>
                      <a:pPr algn="just">
                        <a:lnSpc>
                          <a:spcPct val="115000"/>
                        </a:lnSpc>
                        <a:spcAft>
                          <a:spcPts val="0"/>
                        </a:spcAft>
                      </a:pPr>
                      <a:r>
                        <a:rPr lang="id-ID" sz="1200" dirty="0">
                          <a:effectLst/>
                        </a:rPr>
                        <a:t>Sampai tanggal :</a:t>
                      </a:r>
                    </a:p>
                    <a:p>
                      <a:pPr algn="just">
                        <a:lnSpc>
                          <a:spcPct val="115000"/>
                        </a:lnSpc>
                        <a:spcAft>
                          <a:spcPts val="0"/>
                        </a:spcAft>
                      </a:pPr>
                      <a:r>
                        <a:rPr lang="id-ID" sz="1200" dirty="0">
                          <a:effectLst/>
                        </a:rPr>
                        <a:t>(dipilih)</a:t>
                      </a:r>
                      <a:endParaRPr lang="id-ID" sz="1200" dirty="0">
                        <a:effectLst/>
                        <a:latin typeface="Calibri"/>
                        <a:ea typeface="Times New Roman"/>
                        <a:cs typeface="Arial"/>
                      </a:endParaRPr>
                    </a:p>
                  </a:txBody>
                  <a:tcPr marL="47181" marR="47181" marT="0" marB="0"/>
                </a:tc>
                <a:tc>
                  <a:txBody>
                    <a:bodyPr/>
                    <a:lstStyle/>
                    <a:p>
                      <a:pPr algn="just">
                        <a:lnSpc>
                          <a:spcPct val="115000"/>
                        </a:lnSpc>
                        <a:spcAft>
                          <a:spcPts val="0"/>
                        </a:spcAft>
                      </a:pPr>
                      <a:r>
                        <a:rPr lang="id-ID" sz="1200" dirty="0">
                          <a:effectLst/>
                        </a:rPr>
                        <a:t>Menampilkan data sesuai dengan tanggal yang dipilih</a:t>
                      </a:r>
                      <a:endParaRPr lang="id-ID" sz="1200" dirty="0">
                        <a:effectLst/>
                        <a:latin typeface="Calibri"/>
                        <a:ea typeface="Times New Roman"/>
                        <a:cs typeface="Arial"/>
                      </a:endParaRPr>
                    </a:p>
                  </a:txBody>
                  <a:tcPr marL="47181" marR="47181" marT="0" marB="0"/>
                </a:tc>
                <a:tc>
                  <a:txBody>
                    <a:bodyPr/>
                    <a:lstStyle/>
                    <a:p>
                      <a:pPr algn="just">
                        <a:lnSpc>
                          <a:spcPct val="115000"/>
                        </a:lnSpc>
                        <a:spcAft>
                          <a:spcPts val="0"/>
                        </a:spcAft>
                      </a:pPr>
                      <a:r>
                        <a:rPr lang="id-ID" sz="1200" dirty="0">
                          <a:effectLst/>
                        </a:rPr>
                        <a:t>Sesuai harapan</a:t>
                      </a:r>
                      <a:endParaRPr lang="id-ID" sz="1200" dirty="0">
                        <a:effectLst/>
                        <a:latin typeface="Calibri"/>
                        <a:ea typeface="Times New Roman"/>
                        <a:cs typeface="Arial"/>
                      </a:endParaRPr>
                    </a:p>
                  </a:txBody>
                  <a:tcPr marL="47181" marR="47181" marT="0" marB="0"/>
                </a:tc>
                <a:tc>
                  <a:txBody>
                    <a:bodyPr/>
                    <a:lstStyle/>
                    <a:p>
                      <a:pPr algn="just">
                        <a:lnSpc>
                          <a:spcPct val="115000"/>
                        </a:lnSpc>
                        <a:spcAft>
                          <a:spcPts val="0"/>
                        </a:spcAft>
                      </a:pPr>
                      <a:r>
                        <a:rPr lang="id-ID" sz="1200" dirty="0">
                          <a:effectLst/>
                        </a:rPr>
                        <a:t>Valid</a:t>
                      </a:r>
                      <a:endParaRPr lang="id-ID" sz="1200" dirty="0">
                        <a:effectLst/>
                        <a:latin typeface="Calibri"/>
                        <a:ea typeface="Times New Roman"/>
                        <a:cs typeface="Arial"/>
                      </a:endParaRPr>
                    </a:p>
                  </a:txBody>
                  <a:tcPr marL="47181" marR="47181" marT="0" marB="0"/>
                </a:tc>
              </a:tr>
              <a:tr h="910392">
                <a:tc>
                  <a:txBody>
                    <a:bodyPr/>
                    <a:lstStyle/>
                    <a:p>
                      <a:pPr algn="just">
                        <a:lnSpc>
                          <a:spcPct val="115000"/>
                        </a:lnSpc>
                        <a:spcAft>
                          <a:spcPts val="0"/>
                        </a:spcAft>
                      </a:pPr>
                      <a:r>
                        <a:rPr lang="id-ID" sz="1200">
                          <a:effectLst/>
                        </a:rPr>
                        <a:t>3.</a:t>
                      </a:r>
                      <a:endParaRPr lang="id-ID" sz="1200">
                        <a:effectLst/>
                        <a:latin typeface="Calibri"/>
                        <a:ea typeface="Times New Roman"/>
                        <a:cs typeface="Arial"/>
                      </a:endParaRPr>
                    </a:p>
                  </a:txBody>
                  <a:tcPr marL="47181" marR="47181" marT="0" marB="0"/>
                </a:tc>
                <a:tc>
                  <a:txBody>
                    <a:bodyPr/>
                    <a:lstStyle/>
                    <a:p>
                      <a:pPr algn="just">
                        <a:lnSpc>
                          <a:spcPct val="115000"/>
                        </a:lnSpc>
                        <a:spcAft>
                          <a:spcPts val="0"/>
                        </a:spcAft>
                      </a:pPr>
                      <a:r>
                        <a:rPr lang="id-ID" sz="1200">
                          <a:effectLst/>
                        </a:rPr>
                        <a:t>Mengisi kolom pencarian</a:t>
                      </a:r>
                      <a:endParaRPr lang="id-ID" sz="1200">
                        <a:effectLst/>
                        <a:latin typeface="Calibri"/>
                        <a:ea typeface="Times New Roman"/>
                        <a:cs typeface="Arial"/>
                      </a:endParaRPr>
                    </a:p>
                  </a:txBody>
                  <a:tcPr marL="47181" marR="47181" marT="0" marB="0"/>
                </a:tc>
                <a:tc>
                  <a:txBody>
                    <a:bodyPr/>
                    <a:lstStyle/>
                    <a:p>
                      <a:pPr algn="just">
                        <a:lnSpc>
                          <a:spcPct val="115000"/>
                        </a:lnSpc>
                        <a:spcAft>
                          <a:spcPts val="0"/>
                        </a:spcAft>
                      </a:pPr>
                      <a:r>
                        <a:rPr lang="id-ID" sz="1200">
                          <a:effectLst/>
                        </a:rPr>
                        <a:t>Seacrh :</a:t>
                      </a:r>
                    </a:p>
                    <a:p>
                      <a:pPr algn="just">
                        <a:lnSpc>
                          <a:spcPct val="115000"/>
                        </a:lnSpc>
                        <a:spcAft>
                          <a:spcPts val="0"/>
                        </a:spcAft>
                      </a:pPr>
                      <a:r>
                        <a:rPr lang="id-ID" sz="1200">
                          <a:effectLst/>
                        </a:rPr>
                        <a:t>(diisi)</a:t>
                      </a:r>
                      <a:endParaRPr lang="id-ID" sz="1200">
                        <a:effectLst/>
                        <a:latin typeface="Calibri"/>
                        <a:ea typeface="Times New Roman"/>
                        <a:cs typeface="Arial"/>
                      </a:endParaRPr>
                    </a:p>
                  </a:txBody>
                  <a:tcPr marL="47181" marR="47181" marT="0" marB="0"/>
                </a:tc>
                <a:tc>
                  <a:txBody>
                    <a:bodyPr/>
                    <a:lstStyle/>
                    <a:p>
                      <a:pPr algn="just">
                        <a:lnSpc>
                          <a:spcPct val="115000"/>
                        </a:lnSpc>
                        <a:spcAft>
                          <a:spcPts val="0"/>
                        </a:spcAft>
                      </a:pPr>
                      <a:r>
                        <a:rPr lang="id-ID" sz="1200" dirty="0">
                          <a:effectLst/>
                        </a:rPr>
                        <a:t>Menampilkan data sesuai dengan data yang dicari</a:t>
                      </a:r>
                      <a:endParaRPr lang="id-ID" sz="1200" dirty="0">
                        <a:effectLst/>
                        <a:latin typeface="Calibri"/>
                        <a:ea typeface="Times New Roman"/>
                        <a:cs typeface="Arial"/>
                      </a:endParaRPr>
                    </a:p>
                  </a:txBody>
                  <a:tcPr marL="47181" marR="47181" marT="0" marB="0"/>
                </a:tc>
                <a:tc>
                  <a:txBody>
                    <a:bodyPr/>
                    <a:lstStyle/>
                    <a:p>
                      <a:pPr algn="just">
                        <a:lnSpc>
                          <a:spcPct val="115000"/>
                        </a:lnSpc>
                        <a:spcAft>
                          <a:spcPts val="0"/>
                        </a:spcAft>
                      </a:pPr>
                      <a:r>
                        <a:rPr lang="id-ID" sz="1200" dirty="0">
                          <a:effectLst/>
                        </a:rPr>
                        <a:t>Sesuai harapan</a:t>
                      </a:r>
                      <a:endParaRPr lang="id-ID" sz="1200" dirty="0">
                        <a:effectLst/>
                        <a:latin typeface="Calibri"/>
                        <a:ea typeface="Times New Roman"/>
                        <a:cs typeface="Arial"/>
                      </a:endParaRPr>
                    </a:p>
                  </a:txBody>
                  <a:tcPr marL="47181" marR="47181" marT="0" marB="0"/>
                </a:tc>
                <a:tc>
                  <a:txBody>
                    <a:bodyPr/>
                    <a:lstStyle/>
                    <a:p>
                      <a:pPr algn="just">
                        <a:lnSpc>
                          <a:spcPct val="115000"/>
                        </a:lnSpc>
                        <a:spcAft>
                          <a:spcPts val="0"/>
                        </a:spcAft>
                      </a:pPr>
                      <a:r>
                        <a:rPr lang="id-ID" sz="1200" dirty="0">
                          <a:effectLst/>
                        </a:rPr>
                        <a:t>Valid</a:t>
                      </a:r>
                      <a:endParaRPr lang="id-ID" sz="1200" dirty="0">
                        <a:effectLst/>
                        <a:latin typeface="Calibri"/>
                        <a:ea typeface="Times New Roman"/>
                        <a:cs typeface="Arial"/>
                      </a:endParaRPr>
                    </a:p>
                  </a:txBody>
                  <a:tcPr marL="47181" marR="47181" marT="0" marB="0"/>
                </a:tc>
              </a:tr>
              <a:tr h="2283735">
                <a:tc>
                  <a:txBody>
                    <a:bodyPr/>
                    <a:lstStyle/>
                    <a:p>
                      <a:pPr algn="just">
                        <a:lnSpc>
                          <a:spcPct val="115000"/>
                        </a:lnSpc>
                        <a:spcAft>
                          <a:spcPts val="0"/>
                        </a:spcAft>
                      </a:pPr>
                      <a:r>
                        <a:rPr lang="id-ID" sz="1200">
                          <a:effectLst/>
                        </a:rPr>
                        <a:t>4.</a:t>
                      </a:r>
                      <a:endParaRPr lang="id-ID" sz="1200">
                        <a:effectLst/>
                        <a:latin typeface="Calibri"/>
                        <a:ea typeface="Times New Roman"/>
                        <a:cs typeface="Arial"/>
                      </a:endParaRPr>
                    </a:p>
                  </a:txBody>
                  <a:tcPr marL="47181" marR="47181" marT="0" marB="0"/>
                </a:tc>
                <a:tc>
                  <a:txBody>
                    <a:bodyPr/>
                    <a:lstStyle/>
                    <a:p>
                      <a:pPr algn="just">
                        <a:lnSpc>
                          <a:spcPct val="115000"/>
                        </a:lnSpc>
                        <a:spcAft>
                          <a:spcPts val="0"/>
                        </a:spcAft>
                      </a:pPr>
                      <a:r>
                        <a:rPr lang="id-ID" sz="1200">
                          <a:effectLst/>
                        </a:rPr>
                        <a:t>Memilih data penjualan, dari tanggal, sampai bulan dan mengisi kolom pencarian</a:t>
                      </a:r>
                      <a:endParaRPr lang="id-ID" sz="1200">
                        <a:effectLst/>
                        <a:latin typeface="Calibri"/>
                        <a:ea typeface="Times New Roman"/>
                        <a:cs typeface="Arial"/>
                      </a:endParaRPr>
                    </a:p>
                  </a:txBody>
                  <a:tcPr marL="47181" marR="47181" marT="0" marB="0"/>
                </a:tc>
                <a:tc>
                  <a:txBody>
                    <a:bodyPr/>
                    <a:lstStyle/>
                    <a:p>
                      <a:pPr algn="just">
                        <a:lnSpc>
                          <a:spcPct val="115000"/>
                        </a:lnSpc>
                        <a:spcAft>
                          <a:spcPts val="0"/>
                        </a:spcAft>
                      </a:pPr>
                      <a:r>
                        <a:rPr lang="id-ID" sz="1200">
                          <a:effectLst/>
                        </a:rPr>
                        <a:t>Data penjualan :</a:t>
                      </a:r>
                    </a:p>
                    <a:p>
                      <a:pPr algn="just">
                        <a:lnSpc>
                          <a:spcPct val="115000"/>
                        </a:lnSpc>
                        <a:spcAft>
                          <a:spcPts val="0"/>
                        </a:spcAft>
                      </a:pPr>
                      <a:r>
                        <a:rPr lang="id-ID" sz="1200">
                          <a:effectLst/>
                        </a:rPr>
                        <a:t>(dipilih)</a:t>
                      </a:r>
                    </a:p>
                    <a:p>
                      <a:pPr algn="just">
                        <a:lnSpc>
                          <a:spcPct val="115000"/>
                        </a:lnSpc>
                        <a:spcAft>
                          <a:spcPts val="0"/>
                        </a:spcAft>
                      </a:pPr>
                      <a:r>
                        <a:rPr lang="id-ID" sz="1200">
                          <a:effectLst/>
                        </a:rPr>
                        <a:t>Dari tanggal :</a:t>
                      </a:r>
                    </a:p>
                    <a:p>
                      <a:pPr algn="just">
                        <a:lnSpc>
                          <a:spcPct val="115000"/>
                        </a:lnSpc>
                        <a:spcAft>
                          <a:spcPts val="0"/>
                        </a:spcAft>
                      </a:pPr>
                      <a:r>
                        <a:rPr lang="id-ID" sz="1200">
                          <a:effectLst/>
                        </a:rPr>
                        <a:t>(dipilih)</a:t>
                      </a:r>
                    </a:p>
                    <a:p>
                      <a:pPr algn="just">
                        <a:lnSpc>
                          <a:spcPct val="115000"/>
                        </a:lnSpc>
                        <a:spcAft>
                          <a:spcPts val="0"/>
                        </a:spcAft>
                      </a:pPr>
                      <a:r>
                        <a:rPr lang="id-ID" sz="1200">
                          <a:effectLst/>
                        </a:rPr>
                        <a:t>Sampai tanggal :</a:t>
                      </a:r>
                    </a:p>
                    <a:p>
                      <a:pPr algn="just">
                        <a:lnSpc>
                          <a:spcPct val="115000"/>
                        </a:lnSpc>
                        <a:spcAft>
                          <a:spcPts val="0"/>
                        </a:spcAft>
                      </a:pPr>
                      <a:r>
                        <a:rPr lang="id-ID" sz="1200">
                          <a:effectLst/>
                        </a:rPr>
                        <a:t>(dipilih)</a:t>
                      </a:r>
                    </a:p>
                    <a:p>
                      <a:pPr algn="just">
                        <a:lnSpc>
                          <a:spcPct val="115000"/>
                        </a:lnSpc>
                        <a:spcAft>
                          <a:spcPts val="0"/>
                        </a:spcAft>
                      </a:pPr>
                      <a:r>
                        <a:rPr lang="id-ID" sz="1200">
                          <a:effectLst/>
                        </a:rPr>
                        <a:t>Seacrh :</a:t>
                      </a:r>
                    </a:p>
                    <a:p>
                      <a:pPr algn="just">
                        <a:lnSpc>
                          <a:spcPct val="115000"/>
                        </a:lnSpc>
                        <a:spcAft>
                          <a:spcPts val="0"/>
                        </a:spcAft>
                      </a:pPr>
                      <a:r>
                        <a:rPr lang="id-ID" sz="1200">
                          <a:effectLst/>
                        </a:rPr>
                        <a:t>(diisi)</a:t>
                      </a:r>
                      <a:endParaRPr lang="id-ID" sz="1200">
                        <a:effectLst/>
                        <a:latin typeface="Calibri"/>
                        <a:ea typeface="Times New Roman"/>
                        <a:cs typeface="Arial"/>
                      </a:endParaRPr>
                    </a:p>
                  </a:txBody>
                  <a:tcPr marL="47181" marR="47181" marT="0" marB="0"/>
                </a:tc>
                <a:tc>
                  <a:txBody>
                    <a:bodyPr/>
                    <a:lstStyle/>
                    <a:p>
                      <a:pPr algn="just">
                        <a:lnSpc>
                          <a:spcPct val="115000"/>
                        </a:lnSpc>
                        <a:spcAft>
                          <a:spcPts val="0"/>
                        </a:spcAft>
                      </a:pPr>
                      <a:r>
                        <a:rPr lang="id-ID" sz="1200">
                          <a:effectLst/>
                        </a:rPr>
                        <a:t>Menampilkan data sesuai dengan data penjualan, tanggal yang dipilih dan sesuai dengan kata yang diisi di kolom pencarian</a:t>
                      </a:r>
                      <a:endParaRPr lang="id-ID" sz="1200">
                        <a:effectLst/>
                        <a:latin typeface="Calibri"/>
                        <a:ea typeface="Times New Roman"/>
                        <a:cs typeface="Arial"/>
                      </a:endParaRPr>
                    </a:p>
                  </a:txBody>
                  <a:tcPr marL="47181" marR="47181" marT="0" marB="0"/>
                </a:tc>
                <a:tc>
                  <a:txBody>
                    <a:bodyPr/>
                    <a:lstStyle/>
                    <a:p>
                      <a:pPr algn="just">
                        <a:lnSpc>
                          <a:spcPct val="115000"/>
                        </a:lnSpc>
                        <a:spcAft>
                          <a:spcPts val="0"/>
                        </a:spcAft>
                      </a:pPr>
                      <a:r>
                        <a:rPr lang="id-ID" sz="1200" dirty="0">
                          <a:effectLst/>
                        </a:rPr>
                        <a:t>Sesuai harapan</a:t>
                      </a:r>
                      <a:endParaRPr lang="id-ID" sz="1200" dirty="0">
                        <a:effectLst/>
                        <a:latin typeface="Calibri"/>
                        <a:ea typeface="Times New Roman"/>
                        <a:cs typeface="Arial"/>
                      </a:endParaRPr>
                    </a:p>
                  </a:txBody>
                  <a:tcPr marL="47181" marR="47181" marT="0" marB="0"/>
                </a:tc>
                <a:tc>
                  <a:txBody>
                    <a:bodyPr/>
                    <a:lstStyle/>
                    <a:p>
                      <a:pPr algn="just">
                        <a:lnSpc>
                          <a:spcPct val="115000"/>
                        </a:lnSpc>
                        <a:spcAft>
                          <a:spcPts val="0"/>
                        </a:spcAft>
                      </a:pPr>
                      <a:r>
                        <a:rPr lang="id-ID" sz="1200" dirty="0">
                          <a:effectLst/>
                        </a:rPr>
                        <a:t>Valid</a:t>
                      </a:r>
                      <a:endParaRPr lang="id-ID" sz="1200" dirty="0">
                        <a:effectLst/>
                        <a:latin typeface="Calibri"/>
                        <a:ea typeface="Times New Roman"/>
                        <a:cs typeface="Arial"/>
                      </a:endParaRPr>
                    </a:p>
                  </a:txBody>
                  <a:tcPr marL="47181" marR="47181" marT="0" marB="0"/>
                </a:tc>
              </a:tr>
            </a:tbl>
          </a:graphicData>
        </a:graphic>
      </p:graphicFrame>
    </p:spTree>
    <p:extLst>
      <p:ext uri="{BB962C8B-B14F-4D97-AF65-F5344CB8AC3E}">
        <p14:creationId xmlns:p14="http://schemas.microsoft.com/office/powerpoint/2010/main" val="21000251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KESIMPULAN</a:t>
            </a:r>
          </a:p>
        </p:txBody>
      </p:sp>
      <p:sp>
        <p:nvSpPr>
          <p:cNvPr id="3" name="Content Placeholder 2"/>
          <p:cNvSpPr>
            <a:spLocks noGrp="1"/>
          </p:cNvSpPr>
          <p:nvPr>
            <p:ph idx="1"/>
          </p:nvPr>
        </p:nvSpPr>
        <p:spPr/>
        <p:txBody>
          <a:bodyPr/>
          <a:lstStyle/>
          <a:p>
            <a:endParaRPr lang="en-US" dirty="0"/>
          </a:p>
          <a:p>
            <a:pPr lvl="0" algn="just"/>
            <a:r>
              <a:rPr lang="id-ID" dirty="0"/>
              <a:t>Berdasarkan observasi dan wawancara yang dilakukan pada UD. Pandawa Mie pada sistem informasi pengelolaan data bahan baku dan data penjualan produk yang masih belum terkomputerisasi. Selain itu data bahan baku dan data penjualan produk dapat dimanipulasi.</a:t>
            </a:r>
          </a:p>
          <a:p>
            <a:pPr lvl="0" algn="just"/>
            <a:r>
              <a:rPr lang="id-ID" dirty="0"/>
              <a:t>Dengan dibangunnya </a:t>
            </a:r>
            <a:r>
              <a:rPr lang="id-ID" i="1" dirty="0"/>
              <a:t>website</a:t>
            </a:r>
            <a:r>
              <a:rPr lang="id-ID" dirty="0"/>
              <a:t> ini, pihak perusahaan tidak harus susah mencari informasi data bahan baku dan data penjualan pada perusahaan.</a:t>
            </a:r>
          </a:p>
          <a:p>
            <a:pPr lvl="0" algn="just"/>
            <a:r>
              <a:rPr lang="id-ID" dirty="0"/>
              <a:t>Dengan adanya implementasi Perancangan Sistem Informasi Pengelolaan Data Bahan Baku dan Data Penjualan Produk Berbasis </a:t>
            </a:r>
            <a:r>
              <a:rPr lang="id-ID" i="1" dirty="0"/>
              <a:t>Web</a:t>
            </a:r>
            <a:r>
              <a:rPr lang="id-ID" dirty="0"/>
              <a:t> Pada UD. Pandawa Mie dapat berjalan dengan lebih efektif.</a:t>
            </a:r>
          </a:p>
          <a:p>
            <a:pPr algn="just"/>
            <a:r>
              <a:rPr lang="id-ID" dirty="0"/>
              <a:t>Dengan adanya analisis dan rencana pengujian </a:t>
            </a:r>
            <a:r>
              <a:rPr lang="id-ID" i="1" dirty="0"/>
              <a:t>website</a:t>
            </a:r>
            <a:r>
              <a:rPr lang="id-ID" dirty="0"/>
              <a:t> ini, maka dapat diketahui kekurangan-kekurangan sehingga dapat dilakukan perbaikan.</a:t>
            </a:r>
            <a:endParaRPr lang="en-US" dirty="0"/>
          </a:p>
        </p:txBody>
      </p:sp>
    </p:spTree>
    <p:extLst>
      <p:ext uri="{BB962C8B-B14F-4D97-AF65-F5344CB8AC3E}">
        <p14:creationId xmlns:p14="http://schemas.microsoft.com/office/powerpoint/2010/main" val="25919313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saran</a:t>
            </a:r>
          </a:p>
        </p:txBody>
      </p:sp>
      <p:sp>
        <p:nvSpPr>
          <p:cNvPr id="3" name="Content Placeholder 2"/>
          <p:cNvSpPr>
            <a:spLocks noGrp="1"/>
          </p:cNvSpPr>
          <p:nvPr>
            <p:ph idx="1"/>
          </p:nvPr>
        </p:nvSpPr>
        <p:spPr/>
        <p:txBody>
          <a:bodyPr>
            <a:normAutofit lnSpcReduction="10000"/>
          </a:bodyPr>
          <a:lstStyle/>
          <a:p>
            <a:pPr lvl="0" algn="just"/>
            <a:r>
              <a:rPr lang="id-ID" dirty="0"/>
              <a:t>Untuk mengurangi tingkat kesalahan peng</a:t>
            </a:r>
            <a:r>
              <a:rPr lang="id-ID" i="1" dirty="0"/>
              <a:t>inpu</a:t>
            </a:r>
            <a:r>
              <a:rPr lang="id-ID" dirty="0"/>
              <a:t>tan data maka harus diadakan sosialisasi dan </a:t>
            </a:r>
            <a:r>
              <a:rPr lang="id-ID" i="1" dirty="0"/>
              <a:t>training </a:t>
            </a:r>
            <a:r>
              <a:rPr lang="id-ID" dirty="0"/>
              <a:t>agar peng</a:t>
            </a:r>
            <a:r>
              <a:rPr lang="id-ID" i="1" dirty="0"/>
              <a:t>input</a:t>
            </a:r>
            <a:r>
              <a:rPr lang="id-ID" dirty="0"/>
              <a:t>an dapat dilakukan dengan benar.</a:t>
            </a:r>
          </a:p>
          <a:p>
            <a:pPr lvl="0" algn="just"/>
            <a:r>
              <a:rPr lang="id-ID" dirty="0"/>
              <a:t>Perlu adanya pambaharuan data setiap terjadi perubahan, pengurangan atau penambahan data.</a:t>
            </a:r>
          </a:p>
          <a:p>
            <a:pPr lvl="0" algn="just"/>
            <a:r>
              <a:rPr lang="id-ID" dirty="0"/>
              <a:t>Diperlukan kemampuan </a:t>
            </a:r>
            <a:r>
              <a:rPr lang="id-ID" i="1" dirty="0"/>
              <a:t>admin </a:t>
            </a:r>
            <a:r>
              <a:rPr lang="id-ID" dirty="0"/>
              <a:t>yang mengerti tentang komputer agar dapat mengolah </a:t>
            </a:r>
            <a:r>
              <a:rPr lang="id-ID" i="1" dirty="0"/>
              <a:t>website</a:t>
            </a:r>
            <a:r>
              <a:rPr lang="id-ID" dirty="0"/>
              <a:t> dengan baik.</a:t>
            </a:r>
          </a:p>
          <a:p>
            <a:pPr lvl="0" algn="just"/>
            <a:r>
              <a:rPr lang="id-ID" dirty="0"/>
              <a:t>Diperlukan adanya pemeliharaan yang baik dan rutin terhadap perangkat keras dan perangkat lunak yang digunakan, untuk menghindari terjadinya kerusakan yang dapat mempengaruhi </a:t>
            </a:r>
            <a:r>
              <a:rPr lang="id-ID" i="1" dirty="0"/>
              <a:t>database</a:t>
            </a:r>
            <a:r>
              <a:rPr lang="id-ID" dirty="0"/>
              <a:t>, pada periode tertentu perlu adanya pengecekan data yang kembali untuk menjaga segala kemungkinan timbulnya kelemahan.</a:t>
            </a:r>
          </a:p>
          <a:p>
            <a:pPr algn="just"/>
            <a:r>
              <a:rPr lang="id-ID" dirty="0"/>
              <a:t>Sebaiknya ada grafik penjualan pada dashbord sehingga memudahkan untuk melihat presentase penjualan tiap hari, minggu, bulan hingga </a:t>
            </a:r>
            <a:r>
              <a:rPr lang="id-ID" dirty="0" smtClean="0"/>
              <a:t>tahun.</a:t>
            </a:r>
            <a:endParaRPr lang="en-US" dirty="0"/>
          </a:p>
        </p:txBody>
      </p:sp>
    </p:spTree>
    <p:extLst>
      <p:ext uri="{BB962C8B-B14F-4D97-AF65-F5344CB8AC3E}">
        <p14:creationId xmlns:p14="http://schemas.microsoft.com/office/powerpoint/2010/main" val="3344509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xmlns=""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Foundry</Template>
  <TotalTime>344</TotalTime>
  <Words>1434</Words>
  <Application>Microsoft Office PowerPoint</Application>
  <PresentationFormat>Custom</PresentationFormat>
  <Paragraphs>300</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Wood Type</vt:lpstr>
      <vt:lpstr>Sistem informasi pengelolaan data bahan baku dan data penjualan produk berbasis web pada ud. Pandawa mie</vt:lpstr>
      <vt:lpstr>Latar belakang masalah</vt:lpstr>
      <vt:lpstr>Identifikasi masalah</vt:lpstr>
      <vt:lpstr>Perumusan masalah</vt:lpstr>
      <vt:lpstr>Ruang lingkup</vt:lpstr>
      <vt:lpstr>Proses bisnis sistem Berjalan</vt:lpstr>
      <vt:lpstr>Use case diagram admin</vt:lpstr>
      <vt:lpstr>Use case diagram Super Admin</vt:lpstr>
      <vt:lpstr>Activity diagram admin</vt:lpstr>
      <vt:lpstr>Activity diagram Tambah data</vt:lpstr>
      <vt:lpstr>Activity diagram edit data</vt:lpstr>
      <vt:lpstr>Activity diagram hapus data</vt:lpstr>
      <vt:lpstr>Activity diagram super admin</vt:lpstr>
      <vt:lpstr>Entity relationship diagram </vt:lpstr>
      <vt:lpstr>Component diagram</vt:lpstr>
      <vt:lpstr>Deployment diagram</vt:lpstr>
      <vt:lpstr>Blackbox testing pada form tambah bahan baku</vt:lpstr>
      <vt:lpstr>Blackbox testing pada form tambah bahan baku masuk</vt:lpstr>
      <vt:lpstr>Blackbox testing pada form tambah sales</vt:lpstr>
      <vt:lpstr>Blackbox testing pada form tambah produk</vt:lpstr>
      <vt:lpstr>Blackbox testing pada form tambah penjualan</vt:lpstr>
      <vt:lpstr>Blackbox testing pada data penjualan</vt:lpstr>
      <vt:lpstr>KESIMPULAN</vt:lpstr>
      <vt:lpstr>saran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Sistem informasi Pengupahan karyawan    terapis berbasi web pada cv. zenko</dc:title>
  <dc:creator>Fadli</dc:creator>
  <cp:lastModifiedBy>Fadli</cp:lastModifiedBy>
  <cp:revision>24</cp:revision>
  <dcterms:created xsi:type="dcterms:W3CDTF">2016-08-18T20:29:25Z</dcterms:created>
  <dcterms:modified xsi:type="dcterms:W3CDTF">2017-08-28T19:31:19Z</dcterms:modified>
</cp:coreProperties>
</file>